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6F1E8"/>
        </a:solidFill>
        <a:effectLst/>
      </p:bgPr>
    </p:bg>
    <p:spTree>
      <p:nvGrpSpPr>
        <p:cNvPr id="1" name=""/>
        <p:cNvGrpSpPr/>
        <p:nvPr/>
      </p:nvGrpSpPr>
      <p:grpSpPr/>
      <p:sp>
        <p:nvSpPr>
          <p:cNvPr id="2" name="TextBox 1"/>
          <p:cNvSpPr txBox="1"/>
          <p:nvPr/>
        </p:nvSpPr>
        <p:spPr>
          <a:xfrm>
            <a:off x="762000" y="325755"/>
            <a:ext cx="1170732" cy="121920"/>
          </a:xfrm>
          <a:prstGeom prst="rect">
            <a:avLst/>
          </a:prstGeom>
          <a:noFill/>
        </p:spPr>
        <p:txBody>
          <a:bodyPr wrap="none" anchor="t" lIns="0" rIns="0" tIns="0" bIns="0">
            <a:noAutofit/>
          </a:bodyPr>
          <a:lstStyle/>
          <a:p>
            <a:pPr algn="l">
              <a:lnSpc>
                <a:spcPts val="960"/>
              </a:lnSpc>
            </a:pPr>
            <a:r>
              <a:rPr sz="800" b="0" i="0" spc="64">
                <a:solidFill>
                  <a:srgbClr val="5F574C"/>
                </a:solidFill>
                <a:latin typeface="Inter"/>
                <a:ea typeface="Hiragino Sans"/>
              </a:rPr>
              <a:t>はじめに — 開設の理由</a:t>
            </a:r>
          </a:p>
        </p:txBody>
      </p:sp>
      <p:sp>
        <p:nvSpPr>
          <p:cNvPr id="3" name="TextBox 2"/>
          <p:cNvSpPr txBox="1"/>
          <p:nvPr/>
        </p:nvSpPr>
        <p:spPr>
          <a:xfrm>
            <a:off x="8140154" y="325755"/>
            <a:ext cx="3289846" cy="121920"/>
          </a:xfrm>
          <a:prstGeom prst="rect">
            <a:avLst/>
          </a:prstGeom>
          <a:noFill/>
        </p:spPr>
        <p:txBody>
          <a:bodyPr wrap="none" anchor="t" lIns="0" rIns="0" tIns="0" bIns="0">
            <a:noAutofit/>
          </a:bodyPr>
          <a:lstStyle/>
          <a:p>
            <a:pPr algn="l">
              <a:lnSpc>
                <a:spcPts val="960"/>
              </a:lnSpc>
            </a:pPr>
            <a:r>
              <a:rPr sz="800" b="0" i="0" spc="64">
                <a:solidFill>
                  <a:srgbClr val="5F574C"/>
                </a:solidFill>
                <a:latin typeface="Inter"/>
                <a:ea typeface="Hiragino Sans"/>
              </a:rPr>
              <a:t>「データリテラシー入門：表で読み解くデータ」授業設計説明資料</a:t>
            </a:r>
          </a:p>
        </p:txBody>
      </p:sp>
      <p:sp>
        <p:nvSpPr>
          <p:cNvPr id="4" name="TextBox 3"/>
          <p:cNvSpPr txBox="1"/>
          <p:nvPr/>
        </p:nvSpPr>
        <p:spPr>
          <a:xfrm>
            <a:off x="762000" y="819785"/>
            <a:ext cx="11074400" cy="1097270"/>
          </a:xfrm>
          <a:prstGeom prst="rect">
            <a:avLst/>
          </a:prstGeom>
          <a:noFill/>
        </p:spPr>
        <p:txBody>
          <a:bodyPr wrap="square" anchor="t" lIns="0" rIns="0" tIns="0" bIns="0">
            <a:noAutofit/>
          </a:bodyPr>
          <a:lstStyle/>
          <a:p>
            <a:pPr algn="l">
              <a:lnSpc>
                <a:spcPts val="4320"/>
              </a:lnSpc>
            </a:pPr>
            <a:r>
              <a:rPr sz="3200" b="1" i="0">
                <a:solidFill>
                  <a:srgbClr val="1E1B16"/>
                </a:solidFill>
                <a:latin typeface="Playfair Display"/>
                <a:ea typeface="Hiragino Mincho ProN"/>
              </a:rPr>
              <a:t>表の整理と読み解きは、</a:t>
            </a:r>
            <a:br/>
            <a:r>
              <a:rPr sz="3200" b="1" i="0">
                <a:solidFill>
                  <a:srgbClr val="1E1B16"/>
                </a:solidFill>
                <a:latin typeface="Playfair Display"/>
                <a:ea typeface="Hiragino Mincho ProN"/>
              </a:rPr>
              <a:t>誰もが使うのに</a:t>
            </a:r>
            <a:r>
              <a:rPr sz="3200" b="1" i="0">
                <a:solidFill>
                  <a:srgbClr val="A8471F"/>
                </a:solidFill>
                <a:latin typeface="Playfair Display"/>
                <a:ea typeface="Hiragino Mincho ProN"/>
              </a:rPr>
              <a:t>学ぶ機会が少ない</a:t>
            </a:r>
            <a:r>
              <a:rPr sz="3200" b="1" i="0">
                <a:solidFill>
                  <a:srgbClr val="1E1B16"/>
                </a:solidFill>
                <a:latin typeface="Playfair Display"/>
                <a:ea typeface="Hiragino Mincho ProN"/>
              </a:rPr>
              <a:t>。</a:t>
            </a:r>
          </a:p>
        </p:txBody>
      </p:sp>
      <p:sp>
        <p:nvSpPr>
          <p:cNvPr id="5" name="Rectangle 4"/>
          <p:cNvSpPr/>
          <p:nvPr/>
        </p:nvSpPr>
        <p:spPr>
          <a:xfrm>
            <a:off x="762000" y="2075160"/>
            <a:ext cx="10668000" cy="12700"/>
          </a:xfrm>
          <a:prstGeom prst="rect">
            <a:avLst/>
          </a:prstGeom>
          <a:solidFill>
            <a:srgbClr val="1E1B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762000" y="2265660"/>
            <a:ext cx="10668000" cy="1232495"/>
          </a:xfrm>
          <a:prstGeom prst="roundRect">
            <a:avLst>
              <a:gd name="adj" fmla="val 1030"/>
            </a:avLst>
          </a:prstGeom>
          <a:solidFill>
            <a:srgbClr val="FBF8F2"/>
          </a:solidFill>
          <a:ln w="6350">
            <a:solidFill>
              <a:srgbClr val="D8CCB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22350" y="2494260"/>
            <a:ext cx="136277" cy="355600"/>
          </a:xfrm>
          <a:prstGeom prst="rect">
            <a:avLst/>
          </a:prstGeom>
          <a:noFill/>
        </p:spPr>
        <p:txBody>
          <a:bodyPr wrap="none" anchor="t" lIns="0" rIns="0" tIns="0" bIns="0">
            <a:noAutofit/>
          </a:bodyPr>
          <a:lstStyle/>
          <a:p>
            <a:pPr algn="l">
              <a:lnSpc>
                <a:spcPts val="2800"/>
              </a:lnSpc>
            </a:pPr>
            <a:r>
              <a:rPr sz="2800" b="1" i="0">
                <a:solidFill>
                  <a:srgbClr val="A8471F"/>
                </a:solidFill>
                <a:latin typeface="Playfair Display"/>
                <a:ea typeface="Hiragino Mincho ProN"/>
              </a:rPr>
              <a:t>1</a:t>
            </a:r>
          </a:p>
        </p:txBody>
      </p:sp>
      <p:sp>
        <p:nvSpPr>
          <p:cNvPr id="8" name="TextBox 7"/>
          <p:cNvSpPr txBox="1"/>
          <p:nvPr/>
        </p:nvSpPr>
        <p:spPr>
          <a:xfrm>
            <a:off x="1682750" y="2474575"/>
            <a:ext cx="3543598" cy="213360"/>
          </a:xfrm>
          <a:prstGeom prst="rect">
            <a:avLst/>
          </a:prstGeom>
          <a:noFill/>
        </p:spPr>
        <p:txBody>
          <a:bodyPr wrap="none" anchor="t" lIns="0" rIns="0" tIns="0" bIns="0">
            <a:noAutofit/>
          </a:bodyPr>
          <a:lstStyle/>
          <a:p>
            <a:pPr algn="l">
              <a:lnSpc>
                <a:spcPts val="1680"/>
              </a:lnSpc>
            </a:pPr>
            <a:r>
              <a:rPr sz="1400" b="1" i="0">
                <a:solidFill>
                  <a:srgbClr val="1E1B16"/>
                </a:solidFill>
                <a:latin typeface="Inter"/>
                <a:ea typeface="Hiragino Sans"/>
              </a:rPr>
              <a:t>データが散らばり、手作業でコピーしている</a:t>
            </a:r>
          </a:p>
        </p:txBody>
      </p:sp>
      <p:sp>
        <p:nvSpPr>
          <p:cNvPr id="9" name="TextBox 8"/>
          <p:cNvSpPr txBox="1"/>
          <p:nvPr/>
        </p:nvSpPr>
        <p:spPr>
          <a:xfrm>
            <a:off x="1682750" y="2720955"/>
            <a:ext cx="9664700" cy="568940"/>
          </a:xfrm>
          <a:prstGeom prst="rect">
            <a:avLst/>
          </a:prstGeom>
          <a:noFill/>
        </p:spPr>
        <p:txBody>
          <a:bodyPr wrap="square" anchor="t" lIns="0" rIns="0" tIns="0" bIns="0">
            <a:noAutofit/>
          </a:bodyPr>
          <a:lstStyle/>
          <a:p>
            <a:pPr algn="l">
              <a:lnSpc>
                <a:spcPts val="2240"/>
              </a:lnSpc>
            </a:pPr>
            <a:r>
              <a:rPr sz="1400" b="0" i="0">
                <a:solidFill>
                  <a:srgbClr val="1E1B16"/>
                </a:solidFill>
                <a:latin typeface="Inter"/>
                <a:ea typeface="Hiragino Sans"/>
              </a:rPr>
              <a:t>大学1年生のレポートにも、新入社員の週報にも、表を整理して読み解く作業が欠かせない。しかしデータがあちこちに散らばり、手作業でコピーして表を組み立てる場面がよく見られる。</a:t>
            </a:r>
          </a:p>
        </p:txBody>
      </p:sp>
      <p:sp>
        <p:nvSpPr>
          <p:cNvPr id="10" name="Rounded Rectangle 9"/>
          <p:cNvSpPr/>
          <p:nvPr/>
        </p:nvSpPr>
        <p:spPr>
          <a:xfrm>
            <a:off x="762000" y="3650555"/>
            <a:ext cx="10668000" cy="1232495"/>
          </a:xfrm>
          <a:prstGeom prst="roundRect">
            <a:avLst>
              <a:gd name="adj" fmla="val 1030"/>
            </a:avLst>
          </a:prstGeom>
          <a:solidFill>
            <a:srgbClr val="FBF8F2"/>
          </a:solidFill>
          <a:ln w="6350">
            <a:solidFill>
              <a:srgbClr val="D8CCB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22350" y="3879155"/>
            <a:ext cx="186134" cy="355600"/>
          </a:xfrm>
          <a:prstGeom prst="rect">
            <a:avLst/>
          </a:prstGeom>
          <a:noFill/>
        </p:spPr>
        <p:txBody>
          <a:bodyPr wrap="none" anchor="t" lIns="0" rIns="0" tIns="0" bIns="0">
            <a:noAutofit/>
          </a:bodyPr>
          <a:lstStyle/>
          <a:p>
            <a:pPr algn="l">
              <a:lnSpc>
                <a:spcPts val="2800"/>
              </a:lnSpc>
            </a:pPr>
            <a:r>
              <a:rPr sz="2800" b="1" i="0">
                <a:solidFill>
                  <a:srgbClr val="A8471F"/>
                </a:solidFill>
                <a:latin typeface="Playfair Display"/>
                <a:ea typeface="Hiragino Mincho ProN"/>
              </a:rPr>
              <a:t>2</a:t>
            </a:r>
          </a:p>
        </p:txBody>
      </p:sp>
      <p:sp>
        <p:nvSpPr>
          <p:cNvPr id="12" name="TextBox 11"/>
          <p:cNvSpPr txBox="1"/>
          <p:nvPr/>
        </p:nvSpPr>
        <p:spPr>
          <a:xfrm>
            <a:off x="1682750" y="3859470"/>
            <a:ext cx="2841278" cy="213360"/>
          </a:xfrm>
          <a:prstGeom prst="rect">
            <a:avLst/>
          </a:prstGeom>
          <a:noFill/>
        </p:spPr>
        <p:txBody>
          <a:bodyPr wrap="none" anchor="t" lIns="0" rIns="0" tIns="0" bIns="0">
            <a:noAutofit/>
          </a:bodyPr>
          <a:lstStyle/>
          <a:p>
            <a:pPr algn="l">
              <a:lnSpc>
                <a:spcPts val="1680"/>
              </a:lnSpc>
            </a:pPr>
            <a:r>
              <a:rPr sz="1400" b="1" i="0">
                <a:solidFill>
                  <a:srgbClr val="1E1B16"/>
                </a:solidFill>
                <a:latin typeface="Inter"/>
                <a:ea typeface="Hiragino Sans"/>
              </a:rPr>
              <a:t>グラフは作ったが、結論が言えない</a:t>
            </a:r>
          </a:p>
        </p:txBody>
      </p:sp>
      <p:sp>
        <p:nvSpPr>
          <p:cNvPr id="13" name="TextBox 12"/>
          <p:cNvSpPr txBox="1"/>
          <p:nvPr/>
        </p:nvSpPr>
        <p:spPr>
          <a:xfrm>
            <a:off x="1682750" y="4105850"/>
            <a:ext cx="9664700" cy="568940"/>
          </a:xfrm>
          <a:prstGeom prst="rect">
            <a:avLst/>
          </a:prstGeom>
          <a:noFill/>
        </p:spPr>
        <p:txBody>
          <a:bodyPr wrap="square" anchor="t" lIns="0" rIns="0" tIns="0" bIns="0">
            <a:noAutofit/>
          </a:bodyPr>
          <a:lstStyle/>
          <a:p>
            <a:pPr algn="l">
              <a:lnSpc>
                <a:spcPts val="2240"/>
              </a:lnSpc>
            </a:pPr>
            <a:r>
              <a:rPr sz="1400" b="0" i="0">
                <a:solidFill>
                  <a:srgbClr val="1E1B16"/>
                </a:solidFill>
                <a:latin typeface="Inter"/>
                <a:ea typeface="Hiragino Sans"/>
              </a:rPr>
              <a:t>グラフを作ることはできても、そのグラフで何を伝えるのか結論を言葉にできない場面も多い。体系的に学んだ人はほとんどいない。</a:t>
            </a:r>
          </a:p>
        </p:txBody>
      </p:sp>
      <p:sp>
        <p:nvSpPr>
          <p:cNvPr id="14" name="Rectangle 13"/>
          <p:cNvSpPr/>
          <p:nvPr/>
        </p:nvSpPr>
        <p:spPr>
          <a:xfrm>
            <a:off x="762000" y="5060851"/>
            <a:ext cx="10668000" cy="109091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762000" y="5060851"/>
            <a:ext cx="10668000" cy="635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762000" y="6145411"/>
            <a:ext cx="10668000" cy="635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65200" y="5227221"/>
            <a:ext cx="323106" cy="182880"/>
          </a:xfrm>
          <a:prstGeom prst="rect">
            <a:avLst/>
          </a:prstGeom>
          <a:noFill/>
        </p:spPr>
        <p:txBody>
          <a:bodyPr wrap="none" anchor="t" lIns="0" rIns="0" tIns="0" bIns="0">
            <a:noAutofit/>
          </a:bodyPr>
          <a:lstStyle/>
          <a:p>
            <a:pPr algn="l">
              <a:lnSpc>
                <a:spcPts val="1439"/>
              </a:lnSpc>
            </a:pPr>
            <a:r>
              <a:rPr sz="1200" b="0" i="0" spc="72">
                <a:solidFill>
                  <a:srgbClr val="5F574C"/>
                </a:solidFill>
                <a:latin typeface="Inter"/>
                <a:ea typeface="Hiragino Sans"/>
              </a:rPr>
              <a:t>方針</a:t>
            </a:r>
          </a:p>
        </p:txBody>
      </p:sp>
      <p:sp>
        <p:nvSpPr>
          <p:cNvPr id="18" name="TextBox 17"/>
          <p:cNvSpPr txBox="1"/>
          <p:nvPr/>
        </p:nvSpPr>
        <p:spPr>
          <a:xfrm>
            <a:off x="965200" y="5436136"/>
            <a:ext cx="5102225" cy="551170"/>
          </a:xfrm>
          <a:prstGeom prst="rect">
            <a:avLst/>
          </a:prstGeom>
          <a:noFill/>
        </p:spPr>
        <p:txBody>
          <a:bodyPr wrap="square" anchor="t" lIns="0" rIns="0" tIns="0" bIns="0">
            <a:noAutofit/>
          </a:bodyPr>
          <a:lstStyle/>
          <a:p>
            <a:pPr algn="l">
              <a:lnSpc>
                <a:spcPts val="2170"/>
              </a:lnSpc>
            </a:pPr>
            <a:r>
              <a:rPr sz="1400" b="0" i="0">
                <a:solidFill>
                  <a:srgbClr val="1E1B16"/>
                </a:solidFill>
                <a:latin typeface="Inter"/>
                <a:ea typeface="Hiragino Sans"/>
              </a:rPr>
              <a:t>日常で</a:t>
            </a:r>
            <a:r>
              <a:rPr sz="1400" b="1" i="0">
                <a:solidFill>
                  <a:srgbClr val="A8471F"/>
                </a:solidFill>
                <a:latin typeface="Inter"/>
                <a:ea typeface="Hiragino Sans"/>
              </a:rPr>
              <a:t>一番使う部分だけ</a:t>
            </a:r>
            <a:r>
              <a:rPr sz="1400" b="0" i="0">
                <a:solidFill>
                  <a:srgbClr val="1E1B16"/>
                </a:solidFill>
                <a:latin typeface="Inter"/>
                <a:ea typeface="Hiragino Sans"/>
              </a:rPr>
              <a:t>を扱う。プログラミングや統計の理論は扱わない。</a:t>
            </a:r>
          </a:p>
        </p:txBody>
      </p:sp>
      <p:sp>
        <p:nvSpPr>
          <p:cNvPr id="19" name="Rectangle 18"/>
          <p:cNvSpPr/>
          <p:nvPr/>
        </p:nvSpPr>
        <p:spPr>
          <a:xfrm>
            <a:off x="6092825" y="5067201"/>
            <a:ext cx="5337175" cy="107821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6092825" y="5067201"/>
            <a:ext cx="6350" cy="107821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02375" y="5227221"/>
            <a:ext cx="646212" cy="182880"/>
          </a:xfrm>
          <a:prstGeom prst="rect">
            <a:avLst/>
          </a:prstGeom>
          <a:noFill/>
        </p:spPr>
        <p:txBody>
          <a:bodyPr wrap="none" anchor="t" lIns="0" rIns="0" tIns="0" bIns="0">
            <a:noAutofit/>
          </a:bodyPr>
          <a:lstStyle/>
          <a:p>
            <a:pPr algn="l">
              <a:lnSpc>
                <a:spcPts val="1439"/>
              </a:lnSpc>
            </a:pPr>
            <a:r>
              <a:rPr sz="1200" b="0" i="0" spc="72">
                <a:solidFill>
                  <a:srgbClr val="5F574C"/>
                </a:solidFill>
                <a:latin typeface="Inter"/>
                <a:ea typeface="Hiragino Sans"/>
              </a:rPr>
              <a:t>前提知識</a:t>
            </a:r>
          </a:p>
        </p:txBody>
      </p:sp>
      <p:sp>
        <p:nvSpPr>
          <p:cNvPr id="22" name="TextBox 21"/>
          <p:cNvSpPr txBox="1"/>
          <p:nvPr/>
        </p:nvSpPr>
        <p:spPr>
          <a:xfrm>
            <a:off x="6302375" y="5436136"/>
            <a:ext cx="5102225" cy="551170"/>
          </a:xfrm>
          <a:prstGeom prst="rect">
            <a:avLst/>
          </a:prstGeom>
          <a:noFill/>
        </p:spPr>
        <p:txBody>
          <a:bodyPr wrap="square" anchor="t" lIns="0" rIns="0" tIns="0" bIns="0">
            <a:noAutofit/>
          </a:bodyPr>
          <a:lstStyle/>
          <a:p>
            <a:pPr algn="l">
              <a:lnSpc>
                <a:spcPts val="2170"/>
              </a:lnSpc>
            </a:pPr>
            <a:r>
              <a:rPr sz="1400" b="0" i="0">
                <a:solidFill>
                  <a:srgbClr val="1E1B16"/>
                </a:solidFill>
                <a:latin typeface="Inter"/>
                <a:ea typeface="Hiragino Sans"/>
              </a:rPr>
              <a:t>基本的なパソコン操作ができれば十分。プログラミング経験は</a:t>
            </a:r>
            <a:r>
              <a:rPr sz="1400" b="1" i="0">
                <a:solidFill>
                  <a:srgbClr val="A8471F"/>
                </a:solidFill>
                <a:latin typeface="Inter"/>
                <a:ea typeface="Hiragino Sans"/>
              </a:rPr>
              <a:t>不要</a:t>
            </a:r>
            <a:r>
              <a:rPr sz="1400" b="0" i="0">
                <a:solidFill>
                  <a:srgbClr val="1E1B16"/>
                </a:solidFill>
                <a:latin typeface="Inter"/>
                <a:ea typeface="Hiragino Sans"/>
              </a:rPr>
              <a:t>。</a:t>
            </a:r>
          </a:p>
        </p:txBody>
      </p:sp>
      <p:sp>
        <p:nvSpPr>
          <p:cNvPr id="23" name="Rectangle 22"/>
          <p:cNvSpPr/>
          <p:nvPr/>
        </p:nvSpPr>
        <p:spPr>
          <a:xfrm>
            <a:off x="762000" y="6337300"/>
            <a:ext cx="10668000" cy="2413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762000" y="6337300"/>
            <a:ext cx="10668000" cy="635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762000" y="6453505"/>
            <a:ext cx="2156222" cy="121920"/>
          </a:xfrm>
          <a:prstGeom prst="rect">
            <a:avLst/>
          </a:prstGeom>
          <a:noFill/>
        </p:spPr>
        <p:txBody>
          <a:bodyPr wrap="none" anchor="t" lIns="0" rIns="0" tIns="0" bIns="0">
            <a:noAutofit/>
          </a:bodyPr>
          <a:lstStyle/>
          <a:p>
            <a:pPr algn="l">
              <a:lnSpc>
                <a:spcPts val="960"/>
              </a:lnSpc>
            </a:pPr>
            <a:r>
              <a:rPr sz="800" b="0" i="0" spc="64">
                <a:solidFill>
                  <a:srgbClr val="5F574C"/>
                </a:solidFill>
                <a:latin typeface="Inter"/>
                <a:ea typeface="Hiragino Sans"/>
              </a:rPr>
              <a:t>データリテラシー入門 — 授業設計のご説明</a:t>
            </a:r>
          </a:p>
        </p:txBody>
      </p:sp>
      <p:sp>
        <p:nvSpPr>
          <p:cNvPr id="26" name="TextBox 25"/>
          <p:cNvSpPr txBox="1"/>
          <p:nvPr/>
        </p:nvSpPr>
        <p:spPr>
          <a:xfrm>
            <a:off x="11068496" y="6453505"/>
            <a:ext cx="361504" cy="121920"/>
          </a:xfrm>
          <a:prstGeom prst="rect">
            <a:avLst/>
          </a:prstGeom>
          <a:noFill/>
        </p:spPr>
        <p:txBody>
          <a:bodyPr wrap="none" anchor="t" lIns="0" rIns="0" tIns="0" bIns="0">
            <a:noAutofit/>
          </a:bodyPr>
          <a:lstStyle/>
          <a:p>
            <a:pPr algn="l">
              <a:lnSpc>
                <a:spcPts val="960"/>
              </a:lnSpc>
            </a:pPr>
            <a:r>
              <a:rPr sz="800" b="0" i="0" spc="64">
                <a:solidFill>
                  <a:srgbClr val="5F574C"/>
                </a:solidFill>
                <a:latin typeface="Inter"/>
                <a:ea typeface="Hiragino Sans"/>
              </a:rPr>
              <a:t>01 / 10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1E8"/>
        </a:solidFill>
        <a:effectLst/>
      </p:bgPr>
    </p:bg>
    <p:spTree>
      <p:nvGrpSpPr>
        <p:cNvPr id="1" name=""/>
        <p:cNvGrpSpPr/>
        <p:nvPr/>
      </p:nvGrpSpPr>
      <p:grpSpPr/>
      <p:sp>
        <p:nvSpPr>
          <p:cNvPr id="2" name="TextBox 1"/>
          <p:cNvSpPr txBox="1"/>
          <p:nvPr/>
        </p:nvSpPr>
        <p:spPr>
          <a:xfrm>
            <a:off x="762000" y="300355"/>
            <a:ext cx="548680" cy="121920"/>
          </a:xfrm>
          <a:prstGeom prst="rect">
            <a:avLst/>
          </a:prstGeom>
          <a:noFill/>
        </p:spPr>
        <p:txBody>
          <a:bodyPr wrap="none" anchor="t" lIns="0" rIns="0" tIns="0" bIns="0">
            <a:noAutofit/>
          </a:bodyPr>
          <a:lstStyle/>
          <a:p>
            <a:pPr algn="l">
              <a:lnSpc>
                <a:spcPts val="960"/>
              </a:lnSpc>
            </a:pPr>
            <a:r>
              <a:rPr sz="800" b="0" i="0" spc="64">
                <a:solidFill>
                  <a:srgbClr val="5F574C"/>
                </a:solidFill>
                <a:latin typeface="Inter"/>
                <a:ea typeface="Hiragino Sans"/>
              </a:rPr>
              <a:t>試行の実績</a:t>
            </a:r>
          </a:p>
        </p:txBody>
      </p:sp>
      <p:sp>
        <p:nvSpPr>
          <p:cNvPr id="3" name="TextBox 2"/>
          <p:cNvSpPr txBox="1"/>
          <p:nvPr/>
        </p:nvSpPr>
        <p:spPr>
          <a:xfrm>
            <a:off x="9237464" y="300355"/>
            <a:ext cx="2192536" cy="121920"/>
          </a:xfrm>
          <a:prstGeom prst="rect">
            <a:avLst/>
          </a:prstGeom>
          <a:noFill/>
        </p:spPr>
        <p:txBody>
          <a:bodyPr wrap="none" anchor="t" lIns="0" rIns="0" tIns="0" bIns="0">
            <a:noAutofit/>
          </a:bodyPr>
          <a:lstStyle/>
          <a:p>
            <a:pPr algn="l">
              <a:lnSpc>
                <a:spcPts val="960"/>
              </a:lnSpc>
            </a:pPr>
            <a:r>
              <a:rPr sz="800" b="0" i="0" spc="64">
                <a:solidFill>
                  <a:srgbClr val="5F574C"/>
                </a:solidFill>
                <a:latin typeface="Inter"/>
                <a:ea typeface="Hiragino Sans"/>
              </a:rPr>
              <a:t>データリテラシー入門：表で読み解くデータ</a:t>
            </a:r>
          </a:p>
        </p:txBody>
      </p:sp>
      <p:sp>
        <p:nvSpPr>
          <p:cNvPr id="4" name="TextBox 3"/>
          <p:cNvSpPr txBox="1"/>
          <p:nvPr/>
        </p:nvSpPr>
        <p:spPr>
          <a:xfrm>
            <a:off x="762000" y="1113631"/>
            <a:ext cx="9347200" cy="508000"/>
          </a:xfrm>
          <a:prstGeom prst="rect">
            <a:avLst/>
          </a:prstGeom>
          <a:noFill/>
        </p:spPr>
        <p:txBody>
          <a:bodyPr wrap="none" anchor="t" lIns="0" rIns="0" tIns="0" bIns="0">
            <a:noAutofit/>
          </a:bodyPr>
          <a:lstStyle/>
          <a:p>
            <a:pPr algn="l">
              <a:lnSpc>
                <a:spcPts val="4000"/>
              </a:lnSpc>
            </a:pPr>
            <a:r>
              <a:rPr sz="3200" b="1" i="0">
                <a:solidFill>
                  <a:srgbClr val="1E1B16"/>
                </a:solidFill>
                <a:latin typeface="Playfair Display"/>
                <a:ea typeface="Hiragino Mincho ProN"/>
              </a:rPr>
              <a:t>昨秋の試行では、受講者の大半が最後まで完走した</a:t>
            </a:r>
          </a:p>
        </p:txBody>
      </p:sp>
      <p:sp>
        <p:nvSpPr>
          <p:cNvPr id="5" name="Rectangle 4"/>
          <p:cNvSpPr/>
          <p:nvPr/>
        </p:nvSpPr>
        <p:spPr>
          <a:xfrm>
            <a:off x="762000" y="1878012"/>
            <a:ext cx="10668000" cy="12700"/>
          </a:xfrm>
          <a:prstGeom prst="rect">
            <a:avLst/>
          </a:prstGeom>
          <a:solidFill>
            <a:srgbClr val="1E1B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62000" y="2228215"/>
            <a:ext cx="10845800" cy="604480"/>
          </a:xfrm>
          <a:prstGeom prst="rect">
            <a:avLst/>
          </a:prstGeom>
          <a:noFill/>
        </p:spPr>
        <p:txBody>
          <a:bodyPr wrap="square" anchor="t" lIns="0" rIns="0" tIns="0" bIns="0">
            <a:noAutofit/>
          </a:bodyPr>
          <a:lstStyle/>
          <a:p>
            <a:pPr algn="l">
              <a:lnSpc>
                <a:spcPts val="2380"/>
              </a:lnSpc>
            </a:pPr>
            <a:r>
              <a:rPr sz="1400" b="0" i="0">
                <a:solidFill>
                  <a:srgbClr val="1E1B16"/>
                </a:solidFill>
                <a:latin typeface="Inter"/>
                <a:ea typeface="Hiragino Sans"/>
              </a:rPr>
              <a:t>この授業設計は、昨年秋学期に学内で一度試行した実績のあるものである。本日は、その実施済みの設計を改良した版を審議の対象として提示する。設計が机上の案ではなく、実際に受講者が最後まで進めることが確認できたものであることを、まず共有したい。</a:t>
            </a:r>
          </a:p>
        </p:txBody>
      </p:sp>
      <p:sp>
        <p:nvSpPr>
          <p:cNvPr id="7" name="TextBox 6"/>
          <p:cNvSpPr txBox="1"/>
          <p:nvPr/>
        </p:nvSpPr>
        <p:spPr>
          <a:xfrm>
            <a:off x="762000" y="3270250"/>
            <a:ext cx="5345811" cy="952500"/>
          </a:xfrm>
          <a:prstGeom prst="rect">
            <a:avLst/>
          </a:prstGeom>
          <a:noFill/>
        </p:spPr>
        <p:txBody>
          <a:bodyPr wrap="square" anchor="t" lIns="0" rIns="0" tIns="0" bIns="0">
            <a:noAutofit/>
          </a:bodyPr>
          <a:lstStyle/>
          <a:p>
            <a:pPr algn="l">
              <a:lnSpc>
                <a:spcPts val="7500"/>
              </a:lnSpc>
            </a:pPr>
            <a:r>
              <a:rPr sz="7500" b="1" i="0">
                <a:solidFill>
                  <a:srgbClr val="A8471F"/>
                </a:solidFill>
                <a:latin typeface="Playfair Display"/>
                <a:ea typeface="Hiragino Mincho ProN"/>
              </a:rPr>
              <a:t>24</a:t>
            </a:r>
            <a:r>
              <a:rPr sz="2200" b="1" i="0">
                <a:solidFill>
                  <a:srgbClr val="A8471F"/>
                </a:solidFill>
                <a:latin typeface="Playfair Display"/>
                <a:ea typeface="Hiragino Mincho ProN"/>
              </a:rPr>
              <a:t> 名</a:t>
            </a:r>
          </a:p>
        </p:txBody>
      </p:sp>
      <p:sp>
        <p:nvSpPr>
          <p:cNvPr id="8" name="TextBox 7"/>
          <p:cNvSpPr txBox="1"/>
          <p:nvPr/>
        </p:nvSpPr>
        <p:spPr>
          <a:xfrm>
            <a:off x="762000" y="4152900"/>
            <a:ext cx="1485900" cy="247650"/>
          </a:xfrm>
          <a:prstGeom prst="rect">
            <a:avLst/>
          </a:prstGeom>
          <a:noFill/>
        </p:spPr>
        <p:txBody>
          <a:bodyPr wrap="none" anchor="t" lIns="0" rIns="0" tIns="0" bIns="0">
            <a:noAutofit/>
          </a:bodyPr>
          <a:lstStyle/>
          <a:p>
            <a:pPr algn="l">
              <a:lnSpc>
                <a:spcPts val="1950"/>
              </a:lnSpc>
            </a:pPr>
            <a:r>
              <a:rPr sz="1300" b="0" i="0">
                <a:solidFill>
                  <a:srgbClr val="5F574C"/>
                </a:solidFill>
                <a:latin typeface="Inter"/>
                <a:ea typeface="Hiragino Sans"/>
              </a:rPr>
              <a:t>昨秋試行の受講者数</a:t>
            </a:r>
          </a:p>
        </p:txBody>
      </p:sp>
      <p:sp>
        <p:nvSpPr>
          <p:cNvPr id="9" name="Rectangle 8"/>
          <p:cNvSpPr/>
          <p:nvPr/>
        </p:nvSpPr>
        <p:spPr>
          <a:xfrm>
            <a:off x="6092825" y="3111500"/>
            <a:ext cx="6350" cy="147955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80175" y="3270250"/>
            <a:ext cx="5345811" cy="952500"/>
          </a:xfrm>
          <a:prstGeom prst="rect">
            <a:avLst/>
          </a:prstGeom>
          <a:noFill/>
        </p:spPr>
        <p:txBody>
          <a:bodyPr wrap="square" anchor="t" lIns="0" rIns="0" tIns="0" bIns="0">
            <a:noAutofit/>
          </a:bodyPr>
          <a:lstStyle/>
          <a:p>
            <a:pPr algn="l">
              <a:lnSpc>
                <a:spcPts val="7500"/>
              </a:lnSpc>
            </a:pPr>
            <a:r>
              <a:rPr sz="7500" b="1" i="0">
                <a:solidFill>
                  <a:srgbClr val="A8471F"/>
                </a:solidFill>
                <a:latin typeface="Playfair Display"/>
                <a:ea typeface="Hiragino Mincho ProN"/>
              </a:rPr>
              <a:t>21</a:t>
            </a:r>
            <a:r>
              <a:rPr sz="2200" b="1" i="0">
                <a:solidFill>
                  <a:srgbClr val="A8471F"/>
                </a:solidFill>
                <a:latin typeface="Playfair Display"/>
                <a:ea typeface="Hiragino Mincho ProN"/>
              </a:rPr>
              <a:t> 名</a:t>
            </a:r>
          </a:p>
        </p:txBody>
      </p:sp>
      <p:sp>
        <p:nvSpPr>
          <p:cNvPr id="11" name="TextBox 10"/>
          <p:cNvSpPr txBox="1"/>
          <p:nvPr/>
        </p:nvSpPr>
        <p:spPr>
          <a:xfrm>
            <a:off x="6480175" y="4152900"/>
            <a:ext cx="2458343" cy="247650"/>
          </a:xfrm>
          <a:prstGeom prst="rect">
            <a:avLst/>
          </a:prstGeom>
          <a:noFill/>
        </p:spPr>
        <p:txBody>
          <a:bodyPr wrap="none" anchor="t" lIns="0" rIns="0" tIns="0" bIns="0">
            <a:noAutofit/>
          </a:bodyPr>
          <a:lstStyle/>
          <a:p>
            <a:pPr algn="l">
              <a:lnSpc>
                <a:spcPts val="1950"/>
              </a:lnSpc>
            </a:pPr>
            <a:r>
              <a:rPr sz="1300" b="0" i="0">
                <a:solidFill>
                  <a:srgbClr val="5F574C"/>
                </a:solidFill>
                <a:latin typeface="Inter"/>
                <a:ea typeface="Hiragino Sans"/>
              </a:rPr>
              <a:t>すべての演習を完了した受講者数</a:t>
            </a:r>
          </a:p>
        </p:txBody>
      </p:sp>
      <p:sp>
        <p:nvSpPr>
          <p:cNvPr id="12" name="Rectangle 11"/>
          <p:cNvSpPr/>
          <p:nvPr/>
        </p:nvSpPr>
        <p:spPr>
          <a:xfrm>
            <a:off x="762000" y="4699000"/>
            <a:ext cx="10668000" cy="972741"/>
          </a:xfrm>
          <a:prstGeom prst="rect">
            <a:avLst/>
          </a:prstGeom>
          <a:solidFill>
            <a:srgbClr val="FBF8F2"/>
          </a:solidFill>
          <a:ln w="6350">
            <a:solidFill>
              <a:srgbClr val="D8CCB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96950" y="4838065"/>
            <a:ext cx="10375900" cy="604480"/>
          </a:xfrm>
          <a:prstGeom prst="rect">
            <a:avLst/>
          </a:prstGeom>
          <a:noFill/>
        </p:spPr>
        <p:txBody>
          <a:bodyPr wrap="square" anchor="t" lIns="0" rIns="0" tIns="0" bIns="0">
            <a:noAutofit/>
          </a:bodyPr>
          <a:lstStyle/>
          <a:p>
            <a:pPr algn="l">
              <a:lnSpc>
                <a:spcPts val="2380"/>
              </a:lnSpc>
            </a:pPr>
            <a:r>
              <a:rPr sz="1400" b="0" i="0">
                <a:solidFill>
                  <a:srgbClr val="1E1B16"/>
                </a:solidFill>
                <a:latin typeface="Inter"/>
                <a:ea typeface="Hiragino Sans"/>
              </a:rPr>
              <a:t>終了時アンケートで最も評価が高かったのは</a:t>
            </a:r>
            <a:r>
              <a:rPr sz="1400" b="1" i="0">
                <a:solidFill>
                  <a:srgbClr val="A8471F"/>
                </a:solidFill>
                <a:latin typeface="Inter"/>
                <a:ea typeface="Hiragino Sans"/>
              </a:rPr>
              <a:t>第5回（ピボットテーブル）</a:t>
            </a:r>
            <a:r>
              <a:rPr sz="1400" b="0" i="0">
                <a:solidFill>
                  <a:srgbClr val="1E1B16"/>
                </a:solidFill>
                <a:latin typeface="Inter"/>
                <a:ea typeface="Hiragino Sans"/>
              </a:rPr>
              <a:t>であった。集計を数分で作れる体験が、受講者の学習意欲を支えたと考えられる。21名が全演習を終えられた事実は、演習課題をすべて終えられる設計であったことを示している。</a:t>
            </a:r>
          </a:p>
        </p:txBody>
      </p:sp>
      <p:sp>
        <p:nvSpPr>
          <p:cNvPr id="14" name="TextBox 13"/>
          <p:cNvSpPr txBox="1"/>
          <p:nvPr/>
        </p:nvSpPr>
        <p:spPr>
          <a:xfrm>
            <a:off x="762000" y="5963285"/>
            <a:ext cx="5937548" cy="243840"/>
          </a:xfrm>
          <a:prstGeom prst="rect">
            <a:avLst/>
          </a:prstGeom>
          <a:noFill/>
        </p:spPr>
        <p:txBody>
          <a:bodyPr wrap="none" anchor="t" lIns="0" rIns="0" tIns="0" bIns="0">
            <a:noAutofit/>
          </a:bodyPr>
          <a:lstStyle/>
          <a:p>
            <a:pPr algn="l">
              <a:lnSpc>
                <a:spcPts val="1920"/>
              </a:lnSpc>
            </a:pPr>
            <a:r>
              <a:rPr sz="1200" b="0" i="0">
                <a:solidFill>
                  <a:srgbClr val="5F574C"/>
                </a:solidFill>
                <a:latin typeface="Inter"/>
                <a:ea typeface="Hiragino Sans"/>
              </a:rPr>
              <a:t>実績のある設計を誰に開くか。対象と学内での位置づけを次のページで確定させたい。</a:t>
            </a:r>
          </a:p>
        </p:txBody>
      </p:sp>
      <p:sp>
        <p:nvSpPr>
          <p:cNvPr id="15" name="Rectangle 14"/>
          <p:cNvSpPr/>
          <p:nvPr/>
        </p:nvSpPr>
        <p:spPr>
          <a:xfrm>
            <a:off x="762000" y="6362700"/>
            <a:ext cx="10668000" cy="2413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762000" y="6362700"/>
            <a:ext cx="10668000" cy="635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62000" y="6478905"/>
            <a:ext cx="2082800" cy="121920"/>
          </a:xfrm>
          <a:prstGeom prst="rect">
            <a:avLst/>
          </a:prstGeom>
          <a:noFill/>
        </p:spPr>
        <p:txBody>
          <a:bodyPr wrap="none" anchor="t" lIns="0" rIns="0" tIns="0" bIns="0">
            <a:noAutofit/>
          </a:bodyPr>
          <a:lstStyle/>
          <a:p>
            <a:pPr algn="l">
              <a:lnSpc>
                <a:spcPts val="960"/>
              </a:lnSpc>
            </a:pPr>
            <a:r>
              <a:rPr sz="800" b="0" i="0" spc="64">
                <a:solidFill>
                  <a:srgbClr val="5F574C"/>
                </a:solidFill>
                <a:latin typeface="Inter"/>
                <a:ea typeface="Hiragino Sans"/>
              </a:rPr>
              <a:t>データリテラシー入門　授業設計説明資料</a:t>
            </a:r>
          </a:p>
        </p:txBody>
      </p:sp>
      <p:sp>
        <p:nvSpPr>
          <p:cNvPr id="18" name="TextBox 17"/>
          <p:cNvSpPr txBox="1"/>
          <p:nvPr/>
        </p:nvSpPr>
        <p:spPr>
          <a:xfrm>
            <a:off x="11047859" y="6459855"/>
            <a:ext cx="382141" cy="121920"/>
          </a:xfrm>
          <a:prstGeom prst="rect">
            <a:avLst/>
          </a:prstGeom>
          <a:noFill/>
        </p:spPr>
        <p:txBody>
          <a:bodyPr wrap="none" anchor="t" lIns="0" rIns="0" tIns="0" bIns="0">
            <a:noAutofit/>
          </a:bodyPr>
          <a:lstStyle/>
          <a:p>
            <a:pPr algn="l">
              <a:lnSpc>
                <a:spcPts val="960"/>
              </a:lnSpc>
            </a:pPr>
            <a:r>
              <a:rPr sz="800" b="0" i="0" spc="64">
                <a:solidFill>
                  <a:srgbClr val="5F574C"/>
                </a:solidFill>
                <a:latin typeface="Inter"/>
                <a:ea typeface="Hiragino Sans"/>
              </a:rPr>
              <a:t>02 / 10</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1E8"/>
        </a:solidFill>
        <a:effectLst/>
      </p:bgPr>
    </p:bg>
    <p:spTree>
      <p:nvGrpSpPr>
        <p:cNvPr id="1" name=""/>
        <p:cNvGrpSpPr/>
        <p:nvPr/>
      </p:nvGrpSpPr>
      <p:grpSpPr/>
      <p:sp>
        <p:nvSpPr>
          <p:cNvPr id="2" name="Rectangle 1"/>
          <p:cNvSpPr/>
          <p:nvPr/>
        </p:nvSpPr>
        <p:spPr>
          <a:xfrm>
            <a:off x="762000" y="0"/>
            <a:ext cx="10668000" cy="5588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62000" y="552450"/>
            <a:ext cx="10668000" cy="635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62000" y="338455"/>
            <a:ext cx="1207046" cy="121920"/>
          </a:xfrm>
          <a:prstGeom prst="rect">
            <a:avLst/>
          </a:prstGeom>
          <a:noFill/>
        </p:spPr>
        <p:txBody>
          <a:bodyPr wrap="none" anchor="t" lIns="0" rIns="0" tIns="0" bIns="0">
            <a:noAutofit/>
          </a:bodyPr>
          <a:lstStyle/>
          <a:p>
            <a:pPr algn="l">
              <a:lnSpc>
                <a:spcPts val="960"/>
              </a:lnSpc>
            </a:pPr>
            <a:r>
              <a:rPr sz="800" b="0" i="0" spc="64">
                <a:solidFill>
                  <a:srgbClr val="5F574C"/>
                </a:solidFill>
                <a:latin typeface="Inter"/>
                <a:ea typeface="Hiragino Sans"/>
              </a:rPr>
              <a:t>対象と学内での位置づけ</a:t>
            </a:r>
          </a:p>
        </p:txBody>
      </p:sp>
      <p:sp>
        <p:nvSpPr>
          <p:cNvPr id="5" name="TextBox 4"/>
          <p:cNvSpPr txBox="1"/>
          <p:nvPr/>
        </p:nvSpPr>
        <p:spPr>
          <a:xfrm>
            <a:off x="8140154" y="338455"/>
            <a:ext cx="3289846" cy="121920"/>
          </a:xfrm>
          <a:prstGeom prst="rect">
            <a:avLst/>
          </a:prstGeom>
          <a:noFill/>
        </p:spPr>
        <p:txBody>
          <a:bodyPr wrap="none" anchor="t" lIns="0" rIns="0" tIns="0" bIns="0">
            <a:noAutofit/>
          </a:bodyPr>
          <a:lstStyle/>
          <a:p>
            <a:pPr algn="l">
              <a:lnSpc>
                <a:spcPts val="960"/>
              </a:lnSpc>
            </a:pPr>
            <a:r>
              <a:rPr sz="800" b="0" i="0" spc="64">
                <a:solidFill>
                  <a:srgbClr val="5F574C"/>
                </a:solidFill>
                <a:latin typeface="Inter"/>
                <a:ea typeface="Hiragino Sans"/>
              </a:rPr>
              <a:t>「データリテラシー入門：表で読み解くデータ」授業設計説明資料</a:t>
            </a:r>
          </a:p>
        </p:txBody>
      </p:sp>
      <p:sp>
        <p:nvSpPr>
          <p:cNvPr id="6" name="TextBox 5"/>
          <p:cNvSpPr txBox="1"/>
          <p:nvPr/>
        </p:nvSpPr>
        <p:spPr>
          <a:xfrm>
            <a:off x="762000" y="766445"/>
            <a:ext cx="11023600" cy="924540"/>
          </a:xfrm>
          <a:prstGeom prst="rect">
            <a:avLst/>
          </a:prstGeom>
          <a:noFill/>
        </p:spPr>
        <p:txBody>
          <a:bodyPr wrap="square" anchor="t" lIns="0" rIns="0" tIns="0" bIns="0">
            <a:noAutofit/>
          </a:bodyPr>
          <a:lstStyle/>
          <a:p>
            <a:pPr algn="l">
              <a:lnSpc>
                <a:spcPts val="3640"/>
              </a:lnSpc>
            </a:pPr>
            <a:r>
              <a:rPr sz="2800" b="1" i="0">
                <a:solidFill>
                  <a:srgbClr val="1E1B16"/>
                </a:solidFill>
                <a:latin typeface="Playfair Display"/>
                <a:ea typeface="Hiragino Mincho ProN"/>
              </a:rPr>
              <a:t>対象は1年生と若手社員、</a:t>
            </a:r>
            <a:br/>
            <a:r>
              <a:rPr sz="2800" b="1" i="0">
                <a:solidFill>
                  <a:srgbClr val="1E1B16"/>
                </a:solidFill>
                <a:latin typeface="Playfair Display"/>
                <a:ea typeface="Hiragino Mincho ProN"/>
              </a:rPr>
              <a:t>学内での位置づけは</a:t>
            </a:r>
            <a:r>
              <a:rPr sz="2800" b="1" i="0">
                <a:solidFill>
                  <a:srgbClr val="A8471F"/>
                </a:solidFill>
                <a:latin typeface="Playfair Display"/>
                <a:ea typeface="Hiragino Mincho ProN"/>
              </a:rPr>
              <a:t>委員会で確定させたい</a:t>
            </a:r>
          </a:p>
        </p:txBody>
      </p:sp>
      <p:sp>
        <p:nvSpPr>
          <p:cNvPr id="7" name="Rectangle 6"/>
          <p:cNvSpPr/>
          <p:nvPr/>
        </p:nvSpPr>
        <p:spPr>
          <a:xfrm>
            <a:off x="762000" y="1864320"/>
            <a:ext cx="10668000" cy="12700"/>
          </a:xfrm>
          <a:prstGeom prst="rect">
            <a:avLst/>
          </a:prstGeom>
          <a:solidFill>
            <a:srgbClr val="1E1B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62000" y="2319020"/>
            <a:ext cx="323106" cy="182880"/>
          </a:xfrm>
          <a:prstGeom prst="rect">
            <a:avLst/>
          </a:prstGeom>
          <a:noFill/>
        </p:spPr>
        <p:txBody>
          <a:bodyPr wrap="none" anchor="t" lIns="0" rIns="0" tIns="0" bIns="0">
            <a:noAutofit/>
          </a:bodyPr>
          <a:lstStyle/>
          <a:p>
            <a:pPr algn="l">
              <a:lnSpc>
                <a:spcPts val="1439"/>
              </a:lnSpc>
            </a:pPr>
            <a:r>
              <a:rPr sz="1200" b="0" i="0" spc="72">
                <a:solidFill>
                  <a:srgbClr val="5F574C"/>
                </a:solidFill>
                <a:latin typeface="Inter"/>
                <a:ea typeface="Hiragino Sans"/>
              </a:rPr>
              <a:t>対象</a:t>
            </a:r>
          </a:p>
        </p:txBody>
      </p:sp>
      <p:sp>
        <p:nvSpPr>
          <p:cNvPr id="9" name="TextBox 8"/>
          <p:cNvSpPr txBox="1"/>
          <p:nvPr/>
        </p:nvSpPr>
        <p:spPr>
          <a:xfrm>
            <a:off x="762000" y="2672080"/>
            <a:ext cx="4962426" cy="880050"/>
          </a:xfrm>
          <a:prstGeom prst="rect">
            <a:avLst/>
          </a:prstGeom>
          <a:noFill/>
        </p:spPr>
        <p:txBody>
          <a:bodyPr wrap="square" anchor="t" lIns="0" rIns="0" tIns="0" bIns="0">
            <a:noAutofit/>
          </a:bodyPr>
          <a:lstStyle/>
          <a:p>
            <a:pPr algn="l">
              <a:lnSpc>
                <a:spcPts val="2310"/>
              </a:lnSpc>
            </a:pPr>
            <a:r>
              <a:rPr sz="1400" b="0" i="0">
                <a:solidFill>
                  <a:srgbClr val="1E1B16"/>
                </a:solidFill>
                <a:latin typeface="Inter"/>
                <a:ea typeface="Hiragino Sans"/>
              </a:rPr>
              <a:t>大学1年生、または入社1年以内の社員を対象とする。前提知識は基本的なパソコン操作があれば十分で、プログラミングの経験は求めない。</a:t>
            </a:r>
          </a:p>
        </p:txBody>
      </p:sp>
      <p:sp>
        <p:nvSpPr>
          <p:cNvPr id="10" name="TextBox 9"/>
          <p:cNvSpPr txBox="1"/>
          <p:nvPr/>
        </p:nvSpPr>
        <p:spPr>
          <a:xfrm>
            <a:off x="762000" y="3972471"/>
            <a:ext cx="1625054" cy="762000"/>
          </a:xfrm>
          <a:prstGeom prst="rect">
            <a:avLst/>
          </a:prstGeom>
          <a:noFill/>
        </p:spPr>
        <p:txBody>
          <a:bodyPr wrap="none" anchor="t" lIns="0" rIns="0" tIns="0" bIns="0">
            <a:noAutofit/>
          </a:bodyPr>
          <a:lstStyle/>
          <a:p>
            <a:pPr algn="l">
              <a:lnSpc>
                <a:spcPts val="6000"/>
              </a:lnSpc>
            </a:pPr>
            <a:r>
              <a:rPr sz="6000" b="1" i="0">
                <a:solidFill>
                  <a:srgbClr val="A8471F"/>
                </a:solidFill>
                <a:latin typeface="Playfair Display"/>
                <a:ea typeface="Hiragino Mincho ProN"/>
              </a:rPr>
              <a:t>約30</a:t>
            </a:r>
          </a:p>
        </p:txBody>
      </p:sp>
      <p:sp>
        <p:nvSpPr>
          <p:cNvPr id="11" name="TextBox 10"/>
          <p:cNvSpPr txBox="1"/>
          <p:nvPr/>
        </p:nvSpPr>
        <p:spPr>
          <a:xfrm>
            <a:off x="762000" y="4703991"/>
            <a:ext cx="1464469" cy="182880"/>
          </a:xfrm>
          <a:prstGeom prst="rect">
            <a:avLst/>
          </a:prstGeom>
          <a:noFill/>
        </p:spPr>
        <p:txBody>
          <a:bodyPr wrap="none" anchor="t" lIns="0" rIns="0" tIns="0" bIns="0">
            <a:noAutofit/>
          </a:bodyPr>
          <a:lstStyle/>
          <a:p>
            <a:pPr algn="l">
              <a:lnSpc>
                <a:spcPts val="1439"/>
              </a:lnSpc>
            </a:pPr>
            <a:r>
              <a:rPr sz="1200" b="0" i="0" spc="72">
                <a:solidFill>
                  <a:srgbClr val="5F574C"/>
                </a:solidFill>
                <a:latin typeface="Inter"/>
                <a:ea typeface="Hiragino Sans"/>
              </a:rPr>
              <a:t>名 — 1クラスの人数</a:t>
            </a:r>
          </a:p>
        </p:txBody>
      </p:sp>
      <p:sp>
        <p:nvSpPr>
          <p:cNvPr id="12" name="Rectangle 11"/>
          <p:cNvSpPr/>
          <p:nvPr/>
        </p:nvSpPr>
        <p:spPr>
          <a:xfrm>
            <a:off x="762000" y="5096421"/>
            <a:ext cx="4784626" cy="635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62000" y="5274856"/>
            <a:ext cx="4937026" cy="487670"/>
          </a:xfrm>
          <a:prstGeom prst="rect">
            <a:avLst/>
          </a:prstGeom>
          <a:noFill/>
        </p:spPr>
        <p:txBody>
          <a:bodyPr wrap="square" anchor="t" lIns="0" rIns="0" tIns="0" bIns="0">
            <a:noAutofit/>
          </a:bodyPr>
          <a:lstStyle/>
          <a:p>
            <a:pPr algn="l">
              <a:lnSpc>
                <a:spcPts val="1920"/>
              </a:lnSpc>
            </a:pPr>
            <a:r>
              <a:rPr sz="1200" b="0" i="0">
                <a:solidFill>
                  <a:srgbClr val="5F574C"/>
                </a:solidFill>
                <a:latin typeface="Inter"/>
                <a:ea typeface="Hiragino Sans"/>
              </a:rPr>
              <a:t>対象が確まったうえで、先行・後続授業との重複を避けた設計調整に入る。</a:t>
            </a:r>
          </a:p>
        </p:txBody>
      </p:sp>
      <p:sp>
        <p:nvSpPr>
          <p:cNvPr id="14" name="Rectangle 13"/>
          <p:cNvSpPr/>
          <p:nvPr/>
        </p:nvSpPr>
        <p:spPr>
          <a:xfrm>
            <a:off x="5546626" y="2286000"/>
            <a:ext cx="6350" cy="387350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927626" y="2286000"/>
            <a:ext cx="5502325" cy="1738511"/>
          </a:xfrm>
          <a:prstGeom prst="rect">
            <a:avLst/>
          </a:prstGeom>
          <a:solidFill>
            <a:srgbClr val="FBF8F2"/>
          </a:solidFill>
          <a:ln w="12700">
            <a:solidFill>
              <a:srgbClr val="A847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194326" y="2560320"/>
            <a:ext cx="1508770" cy="182880"/>
          </a:xfrm>
          <a:prstGeom prst="rect">
            <a:avLst/>
          </a:prstGeom>
          <a:noFill/>
        </p:spPr>
        <p:txBody>
          <a:bodyPr wrap="none" anchor="t" lIns="0" rIns="0" tIns="0" bIns="0">
            <a:noAutofit/>
          </a:bodyPr>
          <a:lstStyle/>
          <a:p>
            <a:pPr algn="l">
              <a:lnSpc>
                <a:spcPts val="1439"/>
              </a:lnSpc>
            </a:pPr>
            <a:r>
              <a:rPr sz="1200" b="1" i="0" spc="120">
                <a:solidFill>
                  <a:srgbClr val="A8471F"/>
                </a:solidFill>
                <a:latin typeface="Inter"/>
                <a:ea typeface="Hiragino Sans"/>
              </a:rPr>
              <a:t>委員会での確認事項</a:t>
            </a:r>
          </a:p>
        </p:txBody>
      </p:sp>
      <p:sp>
        <p:nvSpPr>
          <p:cNvPr id="17" name="TextBox 16"/>
          <p:cNvSpPr txBox="1"/>
          <p:nvPr/>
        </p:nvSpPr>
        <p:spPr>
          <a:xfrm>
            <a:off x="6194326" y="2831465"/>
            <a:ext cx="5146725" cy="906701"/>
          </a:xfrm>
          <a:prstGeom prst="rect">
            <a:avLst/>
          </a:prstGeom>
          <a:noFill/>
        </p:spPr>
        <p:txBody>
          <a:bodyPr wrap="square" anchor="t" lIns="0" rIns="0" tIns="0" bIns="0">
            <a:noAutofit/>
          </a:bodyPr>
          <a:lstStyle/>
          <a:p>
            <a:pPr algn="l">
              <a:lnSpc>
                <a:spcPts val="2380"/>
              </a:lnSpc>
            </a:pPr>
            <a:r>
              <a:rPr sz="1400" b="0" i="0">
                <a:solidFill>
                  <a:srgbClr val="1E1B16"/>
                </a:solidFill>
                <a:latin typeface="Inter"/>
                <a:ea typeface="Hiragino Sans"/>
              </a:rPr>
              <a:t>学内の他授業（情報・統計系など）との重複や接続の位置づけは、授業設計メモに記載がない。本日の審議で確認したい論点である。</a:t>
            </a:r>
          </a:p>
        </p:txBody>
      </p:sp>
      <p:sp>
        <p:nvSpPr>
          <p:cNvPr id="18" name="TextBox 17"/>
          <p:cNvSpPr txBox="1"/>
          <p:nvPr/>
        </p:nvSpPr>
        <p:spPr>
          <a:xfrm>
            <a:off x="5927626" y="4162941"/>
            <a:ext cx="5680125" cy="880050"/>
          </a:xfrm>
          <a:prstGeom prst="rect">
            <a:avLst/>
          </a:prstGeom>
          <a:noFill/>
        </p:spPr>
        <p:txBody>
          <a:bodyPr wrap="square" anchor="t" lIns="0" rIns="0" tIns="0" bIns="0">
            <a:noAutofit/>
          </a:bodyPr>
          <a:lstStyle/>
          <a:p>
            <a:pPr algn="l">
              <a:lnSpc>
                <a:spcPts val="2310"/>
              </a:lnSpc>
            </a:pPr>
            <a:r>
              <a:rPr sz="1400" b="0" i="0">
                <a:solidFill>
                  <a:srgbClr val="1E1B16"/>
                </a:solidFill>
                <a:latin typeface="Inter"/>
                <a:ea typeface="Hiragino Sans"/>
              </a:rPr>
              <a:t>位置づけが確定すれば、先行・後続授業との重複を避けた設計に反映できる。本日の審議で位置づけを確定させることが、設計の最終調整の前提条件になる。</a:t>
            </a:r>
          </a:p>
        </p:txBody>
      </p:sp>
      <p:sp>
        <p:nvSpPr>
          <p:cNvPr id="19" name="Rectangle 18"/>
          <p:cNvSpPr/>
          <p:nvPr/>
        </p:nvSpPr>
        <p:spPr>
          <a:xfrm>
            <a:off x="5927626" y="5260132"/>
            <a:ext cx="5502325" cy="805160"/>
          </a:xfrm>
          <a:prstGeom prst="rect">
            <a:avLst/>
          </a:prstGeom>
          <a:solidFill>
            <a:srgbClr val="FBF8F2"/>
          </a:solidFill>
          <a:ln w="6350">
            <a:solidFill>
              <a:srgbClr val="D8CCB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111776" y="5387767"/>
            <a:ext cx="5286425" cy="487670"/>
          </a:xfrm>
          <a:prstGeom prst="rect">
            <a:avLst/>
          </a:prstGeom>
          <a:noFill/>
        </p:spPr>
        <p:txBody>
          <a:bodyPr wrap="square" anchor="t" lIns="0" rIns="0" tIns="0" bIns="0">
            <a:noAutofit/>
          </a:bodyPr>
          <a:lstStyle/>
          <a:p>
            <a:pPr algn="l">
              <a:lnSpc>
                <a:spcPts val="1920"/>
              </a:lnSpc>
            </a:pPr>
            <a:r>
              <a:rPr sz="1200" b="1" i="0">
                <a:solidFill>
                  <a:srgbClr val="A8471F"/>
                </a:solidFill>
                <a:latin typeface="Inter"/>
                <a:ea typeface="Hiragino Sans"/>
              </a:rPr>
              <a:t>論点</a:t>
            </a:r>
            <a:r>
              <a:rPr sz="1200" b="0" i="0">
                <a:solidFill>
                  <a:srgbClr val="5F574C"/>
                </a:solidFill>
                <a:latin typeface="Inter"/>
                <a:ea typeface="Hiragino Sans"/>
              </a:rPr>
              <a:t>　情報・統計系の既存授業と、本授業の範囲（表の整理・集計・グラフ）をどう切り分けるか。</a:t>
            </a:r>
          </a:p>
        </p:txBody>
      </p:sp>
      <p:sp>
        <p:nvSpPr>
          <p:cNvPr id="21" name="Rectangle 20"/>
          <p:cNvSpPr/>
          <p:nvPr/>
        </p:nvSpPr>
        <p:spPr>
          <a:xfrm>
            <a:off x="762000" y="6400800"/>
            <a:ext cx="10668000" cy="4572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762000" y="6400800"/>
            <a:ext cx="10668000" cy="635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62000" y="6580505"/>
            <a:ext cx="1897013" cy="121920"/>
          </a:xfrm>
          <a:prstGeom prst="rect">
            <a:avLst/>
          </a:prstGeom>
          <a:noFill/>
        </p:spPr>
        <p:txBody>
          <a:bodyPr wrap="none" anchor="t" lIns="0" rIns="0" tIns="0" bIns="0">
            <a:noAutofit/>
          </a:bodyPr>
          <a:lstStyle/>
          <a:p>
            <a:pPr algn="l">
              <a:lnSpc>
                <a:spcPts val="960"/>
              </a:lnSpc>
            </a:pPr>
            <a:r>
              <a:rPr sz="800" b="0" i="0" spc="64">
                <a:solidFill>
                  <a:srgbClr val="5F574C"/>
                </a:solidFill>
                <a:latin typeface="Inter"/>
                <a:ea typeface="Hiragino Sans"/>
              </a:rPr>
              <a:t>データリテラシー入門 授業設計チーム</a:t>
            </a:r>
          </a:p>
        </p:txBody>
      </p:sp>
      <p:sp>
        <p:nvSpPr>
          <p:cNvPr id="24" name="TextBox 23"/>
          <p:cNvSpPr txBox="1"/>
          <p:nvPr/>
        </p:nvSpPr>
        <p:spPr>
          <a:xfrm>
            <a:off x="11032827" y="6572568"/>
            <a:ext cx="397173" cy="121920"/>
          </a:xfrm>
          <a:prstGeom prst="rect">
            <a:avLst/>
          </a:prstGeom>
          <a:noFill/>
        </p:spPr>
        <p:txBody>
          <a:bodyPr wrap="none" anchor="t" lIns="0" rIns="0" tIns="0" bIns="0">
            <a:noAutofit/>
          </a:bodyPr>
          <a:lstStyle/>
          <a:p>
            <a:pPr algn="l">
              <a:lnSpc>
                <a:spcPts val="960"/>
              </a:lnSpc>
            </a:pPr>
            <a:r>
              <a:rPr sz="800" b="0" i="0" spc="80">
                <a:solidFill>
                  <a:srgbClr val="5F574C"/>
                </a:solidFill>
                <a:latin typeface="Inter"/>
                <a:ea typeface="Hiragino Sans"/>
              </a:rPr>
              <a:t>03 / 10</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1E8"/>
        </a:solidFill>
        <a:effectLst/>
      </p:bgPr>
    </p:bg>
    <p:spTree>
      <p:nvGrpSpPr>
        <p:cNvPr id="1" name=""/>
        <p:cNvGrpSpPr/>
        <p:nvPr/>
      </p:nvGrpSpPr>
      <p:grpSpPr/>
      <p:sp>
        <p:nvSpPr>
          <p:cNvPr id="2" name="TextBox 1"/>
          <p:cNvSpPr txBox="1"/>
          <p:nvPr/>
        </p:nvSpPr>
        <p:spPr>
          <a:xfrm>
            <a:off x="762000" y="325755"/>
            <a:ext cx="768102" cy="121920"/>
          </a:xfrm>
          <a:prstGeom prst="rect">
            <a:avLst/>
          </a:prstGeom>
          <a:noFill/>
        </p:spPr>
        <p:txBody>
          <a:bodyPr wrap="none" anchor="t" lIns="0" rIns="0" tIns="0" bIns="0">
            <a:noAutofit/>
          </a:bodyPr>
          <a:lstStyle/>
          <a:p>
            <a:pPr algn="l">
              <a:lnSpc>
                <a:spcPts val="960"/>
              </a:lnSpc>
            </a:pPr>
            <a:r>
              <a:rPr sz="800" b="0" i="0" spc="64">
                <a:solidFill>
                  <a:srgbClr val="5F574C"/>
                </a:solidFill>
                <a:latin typeface="Inter"/>
                <a:ea typeface="Hiragino Sans"/>
              </a:rPr>
              <a:t>授業設計の中身</a:t>
            </a:r>
          </a:p>
        </p:txBody>
      </p:sp>
      <p:sp>
        <p:nvSpPr>
          <p:cNvPr id="3" name="TextBox 2"/>
          <p:cNvSpPr txBox="1"/>
          <p:nvPr/>
        </p:nvSpPr>
        <p:spPr>
          <a:xfrm>
            <a:off x="9237464" y="325755"/>
            <a:ext cx="2192536" cy="121920"/>
          </a:xfrm>
          <a:prstGeom prst="rect">
            <a:avLst/>
          </a:prstGeom>
          <a:noFill/>
        </p:spPr>
        <p:txBody>
          <a:bodyPr wrap="none" anchor="t" lIns="0" rIns="0" tIns="0" bIns="0">
            <a:noAutofit/>
          </a:bodyPr>
          <a:lstStyle/>
          <a:p>
            <a:pPr algn="l">
              <a:lnSpc>
                <a:spcPts val="960"/>
              </a:lnSpc>
            </a:pPr>
            <a:r>
              <a:rPr sz="800" b="0" i="0" spc="64">
                <a:solidFill>
                  <a:srgbClr val="5F574C"/>
                </a:solidFill>
                <a:latin typeface="Inter"/>
                <a:ea typeface="Hiragino Sans"/>
              </a:rPr>
              <a:t>データリテラシー入門：表で読み解くデータ</a:t>
            </a:r>
          </a:p>
        </p:txBody>
      </p:sp>
      <p:sp>
        <p:nvSpPr>
          <p:cNvPr id="4" name="TextBox 3"/>
          <p:cNvSpPr txBox="1"/>
          <p:nvPr/>
        </p:nvSpPr>
        <p:spPr>
          <a:xfrm>
            <a:off x="762000" y="1076424"/>
            <a:ext cx="9419034" cy="444500"/>
          </a:xfrm>
          <a:prstGeom prst="rect">
            <a:avLst/>
          </a:prstGeom>
          <a:noFill/>
        </p:spPr>
        <p:txBody>
          <a:bodyPr wrap="none" anchor="t" lIns="0" rIns="0" tIns="0" bIns="0">
            <a:noAutofit/>
          </a:bodyPr>
          <a:lstStyle/>
          <a:p>
            <a:pPr algn="l">
              <a:lnSpc>
                <a:spcPts val="3500"/>
              </a:lnSpc>
            </a:pPr>
            <a:r>
              <a:rPr sz="2800" b="1" i="0">
                <a:solidFill>
                  <a:srgbClr val="1E1B16"/>
                </a:solidFill>
                <a:latin typeface="Playfair Display"/>
                <a:ea typeface="Hiragino Mincho ProN"/>
              </a:rPr>
              <a:t>目標は「整理できる」「答えられる」「伝えられる」の3段階</a:t>
            </a:r>
          </a:p>
        </p:txBody>
      </p:sp>
      <p:sp>
        <p:nvSpPr>
          <p:cNvPr id="5" name="Rectangle 4"/>
          <p:cNvSpPr/>
          <p:nvPr/>
        </p:nvSpPr>
        <p:spPr>
          <a:xfrm>
            <a:off x="762000" y="1746448"/>
            <a:ext cx="10668000" cy="12700"/>
          </a:xfrm>
          <a:prstGeom prst="rect">
            <a:avLst/>
          </a:prstGeom>
          <a:solidFill>
            <a:srgbClr val="1E1B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62000" y="3194129"/>
            <a:ext cx="592386" cy="182880"/>
          </a:xfrm>
          <a:prstGeom prst="rect">
            <a:avLst/>
          </a:prstGeom>
          <a:noFill/>
        </p:spPr>
        <p:txBody>
          <a:bodyPr wrap="none" anchor="t" lIns="0" rIns="0" tIns="0" bIns="0">
            <a:noAutofit/>
          </a:bodyPr>
          <a:lstStyle/>
          <a:p>
            <a:pPr algn="l">
              <a:lnSpc>
                <a:spcPts val="1439"/>
              </a:lnSpc>
            </a:pPr>
            <a:r>
              <a:rPr sz="1200" b="0" i="0" spc="144">
                <a:solidFill>
                  <a:srgbClr val="5F574C"/>
                </a:solidFill>
                <a:latin typeface="Inter"/>
                <a:ea typeface="Hiragino Sans"/>
              </a:rPr>
              <a:t>第1段階</a:t>
            </a:r>
          </a:p>
        </p:txBody>
      </p:sp>
      <p:sp>
        <p:nvSpPr>
          <p:cNvPr id="7" name="TextBox 6"/>
          <p:cNvSpPr txBox="1"/>
          <p:nvPr/>
        </p:nvSpPr>
        <p:spPr>
          <a:xfrm>
            <a:off x="762000" y="3514804"/>
            <a:ext cx="1397000" cy="335280"/>
          </a:xfrm>
          <a:prstGeom prst="rect">
            <a:avLst/>
          </a:prstGeom>
          <a:noFill/>
        </p:spPr>
        <p:txBody>
          <a:bodyPr wrap="none" anchor="t" lIns="0" rIns="0" tIns="0" bIns="0">
            <a:noAutofit/>
          </a:bodyPr>
          <a:lstStyle/>
          <a:p>
            <a:pPr algn="l">
              <a:lnSpc>
                <a:spcPts val="2640"/>
              </a:lnSpc>
            </a:pPr>
            <a:r>
              <a:rPr sz="2200" b="1" i="0">
                <a:solidFill>
                  <a:srgbClr val="1E1B16"/>
                </a:solidFill>
                <a:latin typeface="Playfair Display"/>
                <a:ea typeface="Hiragino Mincho ProN"/>
              </a:rPr>
              <a:t>整理できる</a:t>
            </a:r>
          </a:p>
        </p:txBody>
      </p:sp>
      <p:sp>
        <p:nvSpPr>
          <p:cNvPr id="8" name="TextBox 7"/>
          <p:cNvSpPr txBox="1"/>
          <p:nvPr/>
        </p:nvSpPr>
        <p:spPr>
          <a:xfrm>
            <a:off x="762000" y="3956129"/>
            <a:ext cx="838200" cy="182880"/>
          </a:xfrm>
          <a:prstGeom prst="rect">
            <a:avLst/>
          </a:prstGeom>
          <a:noFill/>
        </p:spPr>
        <p:txBody>
          <a:bodyPr wrap="none" anchor="t" lIns="0" rIns="0" tIns="0" bIns="0">
            <a:noAutofit/>
          </a:bodyPr>
          <a:lstStyle/>
          <a:p>
            <a:pPr algn="l">
              <a:lnSpc>
                <a:spcPts val="1439"/>
              </a:lnSpc>
            </a:pPr>
            <a:r>
              <a:rPr sz="1200" b="0" i="0" spc="120">
                <a:solidFill>
                  <a:srgbClr val="A8471F"/>
                </a:solidFill>
                <a:latin typeface="Inter"/>
                <a:ea typeface="Hiragino Sans"/>
              </a:rPr>
              <a:t>操作：整理</a:t>
            </a:r>
          </a:p>
        </p:txBody>
      </p:sp>
      <p:sp>
        <p:nvSpPr>
          <p:cNvPr id="9" name="TextBox 8"/>
          <p:cNvSpPr txBox="1"/>
          <p:nvPr/>
        </p:nvSpPr>
        <p:spPr>
          <a:xfrm>
            <a:off x="762000" y="4222829"/>
            <a:ext cx="3395117" cy="1137860"/>
          </a:xfrm>
          <a:prstGeom prst="rect">
            <a:avLst/>
          </a:prstGeom>
          <a:noFill/>
        </p:spPr>
        <p:txBody>
          <a:bodyPr wrap="square" anchor="t" lIns="0" rIns="0" tIns="0" bIns="0">
            <a:noAutofit/>
          </a:bodyPr>
          <a:lstStyle/>
          <a:p>
            <a:pPr algn="l">
              <a:lnSpc>
                <a:spcPts val="2240"/>
              </a:lnSpc>
            </a:pPr>
            <a:r>
              <a:rPr sz="1400" b="0" i="0">
                <a:solidFill>
                  <a:srgbClr val="1E1B16"/>
                </a:solidFill>
                <a:latin typeface="Inter"/>
                <a:ea typeface="Hiragino Sans"/>
              </a:rPr>
              <a:t>受講後、散らかった元データを見て、重複・空欄・ばらばらな形式を自分で判断し、集計に耐えるきちんとした表に整理できる。</a:t>
            </a:r>
          </a:p>
        </p:txBody>
      </p:sp>
      <p:sp>
        <p:nvSpPr>
          <p:cNvPr id="10" name="Rectangle 9"/>
          <p:cNvSpPr/>
          <p:nvPr/>
        </p:nvSpPr>
        <p:spPr>
          <a:xfrm>
            <a:off x="762000" y="5397500"/>
            <a:ext cx="3217317" cy="508000"/>
          </a:xfrm>
          <a:prstGeom prst="rect">
            <a:avLst/>
          </a:prstGeom>
          <a:solidFill>
            <a:srgbClr val="FBF8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762000" y="5397500"/>
            <a:ext cx="3217317" cy="12700"/>
          </a:xfrm>
          <a:prstGeom prst="rect">
            <a:avLst/>
          </a:prstGeom>
          <a:solidFill>
            <a:srgbClr val="A847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62000" y="5397500"/>
            <a:ext cx="6350" cy="50800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3972967" y="5397500"/>
            <a:ext cx="6350" cy="50800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55517" y="3816667"/>
            <a:ext cx="355600" cy="426720"/>
          </a:xfrm>
          <a:prstGeom prst="rect">
            <a:avLst/>
          </a:prstGeom>
          <a:noFill/>
        </p:spPr>
        <p:txBody>
          <a:bodyPr wrap="none" anchor="t" lIns="0" rIns="0" tIns="0" bIns="0">
            <a:noAutofit/>
          </a:bodyPr>
          <a:lstStyle/>
          <a:p>
            <a:pPr algn="l">
              <a:lnSpc>
                <a:spcPts val="3360"/>
              </a:lnSpc>
            </a:pPr>
            <a:r>
              <a:rPr sz="2800" b="0" i="0">
                <a:solidFill>
                  <a:srgbClr val="A8471F"/>
                </a:solidFill>
                <a:latin typeface="Playfair Display"/>
                <a:ea typeface="Hiragino Mincho ProN"/>
              </a:rPr>
              <a:t>→</a:t>
            </a:r>
          </a:p>
        </p:txBody>
      </p:sp>
      <p:sp>
        <p:nvSpPr>
          <p:cNvPr id="15" name="TextBox 14"/>
          <p:cNvSpPr txBox="1"/>
          <p:nvPr/>
        </p:nvSpPr>
        <p:spPr>
          <a:xfrm>
            <a:off x="4487317" y="2401669"/>
            <a:ext cx="623342" cy="182880"/>
          </a:xfrm>
          <a:prstGeom prst="rect">
            <a:avLst/>
          </a:prstGeom>
          <a:noFill/>
        </p:spPr>
        <p:txBody>
          <a:bodyPr wrap="none" anchor="t" lIns="0" rIns="0" tIns="0" bIns="0">
            <a:noAutofit/>
          </a:bodyPr>
          <a:lstStyle/>
          <a:p>
            <a:pPr algn="l">
              <a:lnSpc>
                <a:spcPts val="1439"/>
              </a:lnSpc>
            </a:pPr>
            <a:r>
              <a:rPr sz="1200" b="0" i="0" spc="144">
                <a:solidFill>
                  <a:srgbClr val="5F574C"/>
                </a:solidFill>
                <a:latin typeface="Inter"/>
                <a:ea typeface="Hiragino Sans"/>
              </a:rPr>
              <a:t>第2段階</a:t>
            </a:r>
          </a:p>
        </p:txBody>
      </p:sp>
      <p:sp>
        <p:nvSpPr>
          <p:cNvPr id="16" name="TextBox 15"/>
          <p:cNvSpPr txBox="1"/>
          <p:nvPr/>
        </p:nvSpPr>
        <p:spPr>
          <a:xfrm>
            <a:off x="4487317" y="2722344"/>
            <a:ext cx="1397000" cy="335280"/>
          </a:xfrm>
          <a:prstGeom prst="rect">
            <a:avLst/>
          </a:prstGeom>
          <a:noFill/>
        </p:spPr>
        <p:txBody>
          <a:bodyPr wrap="none" anchor="t" lIns="0" rIns="0" tIns="0" bIns="0">
            <a:noAutofit/>
          </a:bodyPr>
          <a:lstStyle/>
          <a:p>
            <a:pPr algn="l">
              <a:lnSpc>
                <a:spcPts val="2640"/>
              </a:lnSpc>
            </a:pPr>
            <a:r>
              <a:rPr sz="2200" b="1" i="0">
                <a:solidFill>
                  <a:srgbClr val="1E1B16"/>
                </a:solidFill>
                <a:latin typeface="Playfair Display"/>
                <a:ea typeface="Hiragino Mincho ProN"/>
              </a:rPr>
              <a:t>答えられる</a:t>
            </a:r>
          </a:p>
        </p:txBody>
      </p:sp>
      <p:sp>
        <p:nvSpPr>
          <p:cNvPr id="17" name="TextBox 16"/>
          <p:cNvSpPr txBox="1"/>
          <p:nvPr/>
        </p:nvSpPr>
        <p:spPr>
          <a:xfrm>
            <a:off x="4487317" y="3163669"/>
            <a:ext cx="838200" cy="182880"/>
          </a:xfrm>
          <a:prstGeom prst="rect">
            <a:avLst/>
          </a:prstGeom>
          <a:noFill/>
        </p:spPr>
        <p:txBody>
          <a:bodyPr wrap="none" anchor="t" lIns="0" rIns="0" tIns="0" bIns="0">
            <a:noAutofit/>
          </a:bodyPr>
          <a:lstStyle/>
          <a:p>
            <a:pPr algn="l">
              <a:lnSpc>
                <a:spcPts val="1439"/>
              </a:lnSpc>
            </a:pPr>
            <a:r>
              <a:rPr sz="1200" b="0" i="0" spc="120">
                <a:solidFill>
                  <a:srgbClr val="A8471F"/>
                </a:solidFill>
                <a:latin typeface="Inter"/>
                <a:ea typeface="Hiragino Sans"/>
              </a:rPr>
              <a:t>操作：集計</a:t>
            </a:r>
          </a:p>
        </p:txBody>
      </p:sp>
      <p:sp>
        <p:nvSpPr>
          <p:cNvPr id="18" name="TextBox 17"/>
          <p:cNvSpPr txBox="1"/>
          <p:nvPr/>
        </p:nvSpPr>
        <p:spPr>
          <a:xfrm>
            <a:off x="4487317" y="3430369"/>
            <a:ext cx="3395166" cy="1422321"/>
          </a:xfrm>
          <a:prstGeom prst="rect">
            <a:avLst/>
          </a:prstGeom>
          <a:noFill/>
        </p:spPr>
        <p:txBody>
          <a:bodyPr wrap="square" anchor="t" lIns="0" rIns="0" tIns="0" bIns="0">
            <a:noAutofit/>
          </a:bodyPr>
          <a:lstStyle/>
          <a:p>
            <a:pPr algn="l">
              <a:lnSpc>
                <a:spcPts val="2240"/>
              </a:lnSpc>
            </a:pPr>
            <a:r>
              <a:rPr sz="1400" b="0" i="0">
                <a:solidFill>
                  <a:srgbClr val="1E1B16"/>
                </a:solidFill>
                <a:latin typeface="Inter"/>
                <a:ea typeface="Hiragino Sans"/>
              </a:rPr>
              <a:t>受講後、並べ替え・フィルター・集計・ピボットテーブルを自分で操作し、手元の表から「いつ・どこで・何がいくつ」のような具体的な問いに数値で答えられる。</a:t>
            </a:r>
          </a:p>
        </p:txBody>
      </p:sp>
      <p:sp>
        <p:nvSpPr>
          <p:cNvPr id="19" name="Rectangle 18"/>
          <p:cNvSpPr/>
          <p:nvPr/>
        </p:nvSpPr>
        <p:spPr>
          <a:xfrm>
            <a:off x="4487317" y="4889500"/>
            <a:ext cx="3217366" cy="1016000"/>
          </a:xfrm>
          <a:prstGeom prst="rect">
            <a:avLst/>
          </a:prstGeom>
          <a:solidFill>
            <a:srgbClr val="FBF8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4487317" y="4889500"/>
            <a:ext cx="3217366" cy="12700"/>
          </a:xfrm>
          <a:prstGeom prst="rect">
            <a:avLst/>
          </a:prstGeom>
          <a:solidFill>
            <a:srgbClr val="A847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4487317" y="4889500"/>
            <a:ext cx="6350" cy="101600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7698333" y="4889500"/>
            <a:ext cx="6350" cy="101600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80883" y="3816667"/>
            <a:ext cx="355600" cy="426720"/>
          </a:xfrm>
          <a:prstGeom prst="rect">
            <a:avLst/>
          </a:prstGeom>
          <a:noFill/>
        </p:spPr>
        <p:txBody>
          <a:bodyPr wrap="none" anchor="t" lIns="0" rIns="0" tIns="0" bIns="0">
            <a:noAutofit/>
          </a:bodyPr>
          <a:lstStyle/>
          <a:p>
            <a:pPr algn="l">
              <a:lnSpc>
                <a:spcPts val="3360"/>
              </a:lnSpc>
            </a:pPr>
            <a:r>
              <a:rPr sz="2800" b="0" i="0">
                <a:solidFill>
                  <a:srgbClr val="A8471F"/>
                </a:solidFill>
                <a:latin typeface="Playfair Display"/>
                <a:ea typeface="Hiragino Mincho ProN"/>
              </a:rPr>
              <a:t>→</a:t>
            </a:r>
          </a:p>
        </p:txBody>
      </p:sp>
      <p:sp>
        <p:nvSpPr>
          <p:cNvPr id="24" name="TextBox 23"/>
          <p:cNvSpPr txBox="1"/>
          <p:nvPr/>
        </p:nvSpPr>
        <p:spPr>
          <a:xfrm>
            <a:off x="8212683" y="2178129"/>
            <a:ext cx="624532" cy="182880"/>
          </a:xfrm>
          <a:prstGeom prst="rect">
            <a:avLst/>
          </a:prstGeom>
          <a:noFill/>
        </p:spPr>
        <p:txBody>
          <a:bodyPr wrap="none" anchor="t" lIns="0" rIns="0" tIns="0" bIns="0">
            <a:noAutofit/>
          </a:bodyPr>
          <a:lstStyle/>
          <a:p>
            <a:pPr algn="l">
              <a:lnSpc>
                <a:spcPts val="1439"/>
              </a:lnSpc>
            </a:pPr>
            <a:r>
              <a:rPr sz="1200" b="0" i="0" spc="144">
                <a:solidFill>
                  <a:srgbClr val="5F574C"/>
                </a:solidFill>
                <a:latin typeface="Inter"/>
                <a:ea typeface="Hiragino Sans"/>
              </a:rPr>
              <a:t>第3段階</a:t>
            </a:r>
          </a:p>
        </p:txBody>
      </p:sp>
      <p:sp>
        <p:nvSpPr>
          <p:cNvPr id="25" name="TextBox 24"/>
          <p:cNvSpPr txBox="1"/>
          <p:nvPr/>
        </p:nvSpPr>
        <p:spPr>
          <a:xfrm>
            <a:off x="8212683" y="2498804"/>
            <a:ext cx="1397000" cy="335280"/>
          </a:xfrm>
          <a:prstGeom prst="rect">
            <a:avLst/>
          </a:prstGeom>
          <a:noFill/>
        </p:spPr>
        <p:txBody>
          <a:bodyPr wrap="none" anchor="t" lIns="0" rIns="0" tIns="0" bIns="0">
            <a:noAutofit/>
          </a:bodyPr>
          <a:lstStyle/>
          <a:p>
            <a:pPr algn="l">
              <a:lnSpc>
                <a:spcPts val="2640"/>
              </a:lnSpc>
            </a:pPr>
            <a:r>
              <a:rPr sz="2200" b="1" i="0">
                <a:solidFill>
                  <a:srgbClr val="1E1B16"/>
                </a:solidFill>
                <a:latin typeface="Playfair Display"/>
                <a:ea typeface="Hiragino Mincho ProN"/>
              </a:rPr>
              <a:t>伝えられる</a:t>
            </a:r>
          </a:p>
        </p:txBody>
      </p:sp>
      <p:sp>
        <p:nvSpPr>
          <p:cNvPr id="26" name="TextBox 25"/>
          <p:cNvSpPr txBox="1"/>
          <p:nvPr/>
        </p:nvSpPr>
        <p:spPr>
          <a:xfrm>
            <a:off x="8212683" y="2940129"/>
            <a:ext cx="1005880" cy="182880"/>
          </a:xfrm>
          <a:prstGeom prst="rect">
            <a:avLst/>
          </a:prstGeom>
          <a:noFill/>
        </p:spPr>
        <p:txBody>
          <a:bodyPr wrap="none" anchor="t" lIns="0" rIns="0" tIns="0" bIns="0">
            <a:noAutofit/>
          </a:bodyPr>
          <a:lstStyle/>
          <a:p>
            <a:pPr algn="l">
              <a:lnSpc>
                <a:spcPts val="1439"/>
              </a:lnSpc>
            </a:pPr>
            <a:r>
              <a:rPr sz="1200" b="0" i="0" spc="120">
                <a:solidFill>
                  <a:srgbClr val="A8471F"/>
                </a:solidFill>
                <a:latin typeface="Inter"/>
                <a:ea typeface="Hiragino Sans"/>
              </a:rPr>
              <a:t>操作：グラフ</a:t>
            </a:r>
          </a:p>
        </p:txBody>
      </p:sp>
      <p:sp>
        <p:nvSpPr>
          <p:cNvPr id="27" name="TextBox 26"/>
          <p:cNvSpPr txBox="1"/>
          <p:nvPr/>
        </p:nvSpPr>
        <p:spPr>
          <a:xfrm>
            <a:off x="8212683" y="3206829"/>
            <a:ext cx="3395117" cy="1137860"/>
          </a:xfrm>
          <a:prstGeom prst="rect">
            <a:avLst/>
          </a:prstGeom>
          <a:noFill/>
        </p:spPr>
        <p:txBody>
          <a:bodyPr wrap="square" anchor="t" lIns="0" rIns="0" tIns="0" bIns="0">
            <a:noAutofit/>
          </a:bodyPr>
          <a:lstStyle/>
          <a:p>
            <a:pPr algn="l">
              <a:lnSpc>
                <a:spcPts val="2240"/>
              </a:lnSpc>
            </a:pPr>
            <a:r>
              <a:rPr sz="1400" b="0" i="0">
                <a:solidFill>
                  <a:srgbClr val="1E1B16"/>
                </a:solidFill>
                <a:latin typeface="Inter"/>
                <a:ea typeface="Hiragino Sans"/>
              </a:rPr>
              <a:t>受講後、目的に合うグラフを選び、1枚のグラフで1つの結論を他の人に説明できる。データから結論までを一人で通して行える。</a:t>
            </a:r>
          </a:p>
        </p:txBody>
      </p:sp>
      <p:sp>
        <p:nvSpPr>
          <p:cNvPr id="28" name="Rectangle 27"/>
          <p:cNvSpPr/>
          <p:nvPr/>
        </p:nvSpPr>
        <p:spPr>
          <a:xfrm>
            <a:off x="8212683" y="4381500"/>
            <a:ext cx="3217317" cy="1524000"/>
          </a:xfrm>
          <a:prstGeom prst="rect">
            <a:avLst/>
          </a:prstGeom>
          <a:solidFill>
            <a:srgbClr val="FBF8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8212683" y="4381500"/>
            <a:ext cx="3217317" cy="12700"/>
          </a:xfrm>
          <a:prstGeom prst="rect">
            <a:avLst/>
          </a:prstGeom>
          <a:solidFill>
            <a:srgbClr val="A847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8212683" y="4381500"/>
            <a:ext cx="6350" cy="152400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11423650" y="4381500"/>
            <a:ext cx="6350" cy="152400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762000" y="5970270"/>
            <a:ext cx="8783241" cy="182880"/>
          </a:xfrm>
          <a:prstGeom prst="rect">
            <a:avLst/>
          </a:prstGeom>
          <a:noFill/>
        </p:spPr>
        <p:txBody>
          <a:bodyPr wrap="none" anchor="t" lIns="0" rIns="0" tIns="0" bIns="0">
            <a:noAutofit/>
          </a:bodyPr>
          <a:lstStyle/>
          <a:p>
            <a:pPr algn="l">
              <a:lnSpc>
                <a:spcPts val="1439"/>
              </a:lnSpc>
            </a:pPr>
            <a:r>
              <a:rPr sz="1200" b="0" i="0">
                <a:solidFill>
                  <a:srgbClr val="5F574C"/>
                </a:solidFill>
                <a:latin typeface="Inter"/>
                <a:ea typeface="Hiragino Sans"/>
              </a:rPr>
              <a:t>この3段階は、次ページの8回の授業計画の順序にそのまま対応する。第1〜2回で整理し、第3〜5回で答え、第6〜8回で伝える。</a:t>
            </a:r>
          </a:p>
        </p:txBody>
      </p:sp>
      <p:sp>
        <p:nvSpPr>
          <p:cNvPr id="33" name="TextBox 32"/>
          <p:cNvSpPr txBox="1"/>
          <p:nvPr/>
        </p:nvSpPr>
        <p:spPr>
          <a:xfrm>
            <a:off x="762000" y="6453505"/>
            <a:ext cx="2009775" cy="121920"/>
          </a:xfrm>
          <a:prstGeom prst="rect">
            <a:avLst/>
          </a:prstGeom>
          <a:noFill/>
        </p:spPr>
        <p:txBody>
          <a:bodyPr wrap="none" anchor="t" lIns="0" rIns="0" tIns="0" bIns="0">
            <a:noAutofit/>
          </a:bodyPr>
          <a:lstStyle/>
          <a:p>
            <a:pPr algn="l">
              <a:lnSpc>
                <a:spcPts val="960"/>
              </a:lnSpc>
            </a:pPr>
            <a:r>
              <a:rPr sz="800" b="0" i="0" spc="64">
                <a:solidFill>
                  <a:srgbClr val="5F574C"/>
                </a:solidFill>
                <a:latin typeface="Inter"/>
                <a:ea typeface="Hiragino Sans"/>
              </a:rPr>
              <a:t>データリテラシー入門 授業設計説明資料</a:t>
            </a:r>
          </a:p>
        </p:txBody>
      </p:sp>
      <p:sp>
        <p:nvSpPr>
          <p:cNvPr id="34" name="TextBox 33"/>
          <p:cNvSpPr txBox="1"/>
          <p:nvPr/>
        </p:nvSpPr>
        <p:spPr>
          <a:xfrm>
            <a:off x="11044188" y="6434455"/>
            <a:ext cx="385812" cy="121920"/>
          </a:xfrm>
          <a:prstGeom prst="rect">
            <a:avLst/>
          </a:prstGeom>
          <a:noFill/>
        </p:spPr>
        <p:txBody>
          <a:bodyPr wrap="none" anchor="t" lIns="0" rIns="0" tIns="0" bIns="0">
            <a:noAutofit/>
          </a:bodyPr>
          <a:lstStyle/>
          <a:p>
            <a:pPr algn="l">
              <a:lnSpc>
                <a:spcPts val="960"/>
              </a:lnSpc>
            </a:pPr>
            <a:r>
              <a:rPr sz="800" b="0" i="0" spc="64">
                <a:solidFill>
                  <a:srgbClr val="5F574C"/>
                </a:solidFill>
                <a:latin typeface="Inter"/>
                <a:ea typeface="Hiragino Sans"/>
              </a:rPr>
              <a:t>04 / 10</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1E8"/>
        </a:solidFill>
        <a:effectLst/>
      </p:bgPr>
    </p:bg>
    <p:spTree>
      <p:nvGrpSpPr>
        <p:cNvPr id="1" name=""/>
        <p:cNvGrpSpPr/>
        <p:nvPr/>
      </p:nvGrpSpPr>
      <p:grpSpPr/>
      <p:sp>
        <p:nvSpPr>
          <p:cNvPr id="2" name="Rectangle 1"/>
          <p:cNvSpPr/>
          <p:nvPr/>
        </p:nvSpPr>
        <p:spPr>
          <a:xfrm>
            <a:off x="762000" y="0"/>
            <a:ext cx="10668000" cy="4572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62000" y="450850"/>
            <a:ext cx="10668000" cy="635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62000" y="173355"/>
            <a:ext cx="768102" cy="121920"/>
          </a:xfrm>
          <a:prstGeom prst="rect">
            <a:avLst/>
          </a:prstGeom>
          <a:noFill/>
        </p:spPr>
        <p:txBody>
          <a:bodyPr wrap="none" anchor="t" lIns="0" rIns="0" tIns="0" bIns="0">
            <a:noAutofit/>
          </a:bodyPr>
          <a:lstStyle/>
          <a:p>
            <a:pPr algn="l">
              <a:lnSpc>
                <a:spcPts val="960"/>
              </a:lnSpc>
            </a:pPr>
            <a:r>
              <a:rPr sz="800" b="0" i="0" spc="64">
                <a:solidFill>
                  <a:srgbClr val="5F574C"/>
                </a:solidFill>
                <a:latin typeface="Inter"/>
                <a:ea typeface="Hiragino Sans"/>
              </a:rPr>
              <a:t>授業設計の中身</a:t>
            </a:r>
          </a:p>
        </p:txBody>
      </p:sp>
      <p:sp>
        <p:nvSpPr>
          <p:cNvPr id="5" name="TextBox 4"/>
          <p:cNvSpPr txBox="1"/>
          <p:nvPr/>
        </p:nvSpPr>
        <p:spPr>
          <a:xfrm>
            <a:off x="8579098" y="173355"/>
            <a:ext cx="2850902" cy="121920"/>
          </a:xfrm>
          <a:prstGeom prst="rect">
            <a:avLst/>
          </a:prstGeom>
          <a:noFill/>
        </p:spPr>
        <p:txBody>
          <a:bodyPr wrap="none" anchor="t" lIns="0" rIns="0" tIns="0" bIns="0">
            <a:noAutofit/>
          </a:bodyPr>
          <a:lstStyle/>
          <a:p>
            <a:pPr algn="l">
              <a:lnSpc>
                <a:spcPts val="960"/>
              </a:lnSpc>
            </a:pPr>
            <a:r>
              <a:rPr sz="800" b="0" i="0" spc="64">
                <a:solidFill>
                  <a:srgbClr val="5F574C"/>
                </a:solidFill>
                <a:latin typeface="Inter"/>
                <a:ea typeface="Hiragino Sans"/>
              </a:rPr>
              <a:t>「データリテラシー入門：表で読み解くデータ」審議資料</a:t>
            </a:r>
          </a:p>
        </p:txBody>
      </p:sp>
      <p:sp>
        <p:nvSpPr>
          <p:cNvPr id="6" name="TextBox 5"/>
          <p:cNvSpPr txBox="1"/>
          <p:nvPr/>
        </p:nvSpPr>
        <p:spPr>
          <a:xfrm>
            <a:off x="762000" y="673100"/>
            <a:ext cx="8111133" cy="444500"/>
          </a:xfrm>
          <a:prstGeom prst="rect">
            <a:avLst/>
          </a:prstGeom>
          <a:noFill/>
        </p:spPr>
        <p:txBody>
          <a:bodyPr wrap="none" anchor="t" lIns="0" rIns="0" tIns="0" bIns="0">
            <a:noAutofit/>
          </a:bodyPr>
          <a:lstStyle/>
          <a:p>
            <a:pPr algn="l">
              <a:lnSpc>
                <a:spcPts val="3500"/>
              </a:lnSpc>
            </a:pPr>
            <a:r>
              <a:rPr sz="2800" b="1" i="0">
                <a:solidFill>
                  <a:srgbClr val="1E1B16"/>
                </a:solidFill>
                <a:latin typeface="Playfair Display"/>
                <a:ea typeface="Hiragino Mincho ProN"/>
              </a:rPr>
              <a:t>全4週・週2回・90分、</a:t>
            </a:r>
            <a:r>
              <a:rPr sz="2800" b="1" i="0">
                <a:solidFill>
                  <a:srgbClr val="A8471F"/>
                </a:solidFill>
                <a:latin typeface="Playfair Display"/>
                <a:ea typeface="Hiragino Mincho ProN"/>
              </a:rPr>
              <a:t>合計8回</a:t>
            </a:r>
            <a:r>
              <a:rPr sz="2800" b="1" i="0">
                <a:solidFill>
                  <a:srgbClr val="1E1B16"/>
                </a:solidFill>
                <a:latin typeface="Playfair Display"/>
                <a:ea typeface="Hiragino Mincho ProN"/>
              </a:rPr>
              <a:t>で基礎を通しで学ぶ</a:t>
            </a:r>
          </a:p>
        </p:txBody>
      </p:sp>
      <p:sp>
        <p:nvSpPr>
          <p:cNvPr id="7" name="Rectangle 6"/>
          <p:cNvSpPr/>
          <p:nvPr/>
        </p:nvSpPr>
        <p:spPr>
          <a:xfrm>
            <a:off x="762000" y="1282700"/>
            <a:ext cx="10668000" cy="12700"/>
          </a:xfrm>
          <a:prstGeom prst="rect">
            <a:avLst/>
          </a:prstGeom>
          <a:solidFill>
            <a:srgbClr val="1E1B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8" name="Table 7"/>
          <p:cNvGraphicFramePr>
            <a:graphicFrameLocks noGrp="1"/>
          </p:cNvGraphicFramePr>
          <p:nvPr/>
        </p:nvGraphicFramePr>
        <p:xfrm>
          <a:off x="762000" y="1447800"/>
          <a:ext cx="10668000" cy="4465440"/>
        </p:xfrm>
        <a:graphic>
          <a:graphicData uri="http://schemas.openxmlformats.org/drawingml/2006/table">
            <a:tbl>
              <a:tblPr>
                <a:tableStyleId>{2D5ABB26-0587-4C30-8999-92F81FD0307C}</a:tableStyleId>
              </a:tblPr>
              <a:tblGrid>
                <a:gridCol w="571500"/>
                <a:gridCol w="3556000"/>
                <a:gridCol w="3302000"/>
                <a:gridCol w="3238500"/>
              </a:tblGrid>
              <a:tr h="406400">
                <a:tc>
                  <a:txBody>
                    <a:bodyPr wrap="square"/>
                    <a:lstStyle/>
                    <a:p>
                      <a:pPr algn="r"/>
                      <a:r>
                        <a:rPr sz="1200" b="1" i="0">
                          <a:solidFill>
                            <a:srgbClr val="1E1B16"/>
                          </a:solidFill>
                          <a:latin typeface="Inter"/>
                          <a:ea typeface="Hiragino Sans"/>
                        </a:rPr>
                        <a:t>回</a:t>
                      </a:r>
                    </a:p>
                  </a:txBody>
                  <a:tcPr marT="88900" marR="0" marB="88900" marL="114300" anchor="ctr">
                    <a:lnL w="0">
                      <a:noFill/>
                    </a:lnL>
                    <a:lnR w="0">
                      <a:noFill/>
                    </a:lnR>
                    <a:lnT w="0">
                      <a:noFill/>
                    </a:lnT>
                    <a:lnB w="12700">
                      <a:solidFill>
                        <a:srgbClr val="1E1B16"/>
                      </a:solidFill>
                    </a:lnB>
                    <a:solidFill>
                      <a:srgbClr val="E9DFCD"/>
                    </a:solidFill>
                  </a:tcPr>
                </a:tc>
                <a:tc>
                  <a:txBody>
                    <a:bodyPr wrap="square"/>
                    <a:lstStyle/>
                    <a:p>
                      <a:pPr algn="l"/>
                      <a:r>
                        <a:rPr sz="1200" b="1" i="0">
                          <a:solidFill>
                            <a:srgbClr val="1E1B16"/>
                          </a:solidFill>
                          <a:latin typeface="Inter"/>
                          <a:ea typeface="Hiragino Sans"/>
                        </a:rPr>
                        <a:t>テーマ</a:t>
                      </a:r>
                    </a:p>
                  </a:txBody>
                  <a:tcPr marT="88900" marR="0" marB="88900" marL="114300" anchor="ctr">
                    <a:lnL w="0">
                      <a:noFill/>
                    </a:lnL>
                    <a:lnR w="0">
                      <a:noFill/>
                    </a:lnR>
                    <a:lnT w="0">
                      <a:noFill/>
                    </a:lnT>
                    <a:lnB w="12700">
                      <a:solidFill>
                        <a:srgbClr val="1E1B16"/>
                      </a:solidFill>
                    </a:lnB>
                    <a:solidFill>
                      <a:srgbClr val="E9DFCD"/>
                    </a:solidFill>
                  </a:tcPr>
                </a:tc>
                <a:tc>
                  <a:txBody>
                    <a:bodyPr wrap="square"/>
                    <a:lstStyle/>
                    <a:p>
                      <a:pPr algn="l"/>
                      <a:r>
                        <a:rPr sz="1200" b="1" i="0">
                          <a:solidFill>
                            <a:srgbClr val="1E1B16"/>
                          </a:solidFill>
                          <a:latin typeface="Inter"/>
                          <a:ea typeface="Hiragino Sans"/>
                        </a:rPr>
                        <a:t>授業内の活動</a:t>
                      </a:r>
                    </a:p>
                  </a:txBody>
                  <a:tcPr marT="88900" marR="0" marB="88900" marL="114300" anchor="ctr">
                    <a:lnL w="0">
                      <a:noFill/>
                    </a:lnL>
                    <a:lnR w="0">
                      <a:noFill/>
                    </a:lnR>
                    <a:lnT w="0">
                      <a:noFill/>
                    </a:lnT>
                    <a:lnB w="12700">
                      <a:solidFill>
                        <a:srgbClr val="1E1B16"/>
                      </a:solidFill>
                    </a:lnB>
                    <a:solidFill>
                      <a:srgbClr val="E9DFCD"/>
                    </a:solidFill>
                  </a:tcPr>
                </a:tc>
                <a:tc>
                  <a:txBody>
                    <a:bodyPr wrap="square"/>
                    <a:lstStyle/>
                    <a:p>
                      <a:pPr algn="l"/>
                      <a:r>
                        <a:rPr sz="1200" b="1" i="0">
                          <a:solidFill>
                            <a:srgbClr val="1E1B16"/>
                          </a:solidFill>
                          <a:latin typeface="Inter"/>
                          <a:ea typeface="Hiragino Sans"/>
                        </a:rPr>
                        <a:t>できるようになること</a:t>
                      </a:r>
                    </a:p>
                  </a:txBody>
                  <a:tcPr marT="88900" marR="0" marB="88900" marL="114300" anchor="ctr">
                    <a:lnL w="0">
                      <a:noFill/>
                    </a:lnL>
                    <a:lnR w="0">
                      <a:noFill/>
                    </a:lnR>
                    <a:lnT w="0">
                      <a:noFill/>
                    </a:lnT>
                    <a:lnB w="12700">
                      <a:solidFill>
                        <a:srgbClr val="1E1B16"/>
                      </a:solidFill>
                    </a:lnB>
                    <a:solidFill>
                      <a:srgbClr val="E9DFCD"/>
                    </a:solidFill>
                  </a:tcPr>
                </a:tc>
              </a:tr>
              <a:tr h="588566">
                <a:tc>
                  <a:txBody>
                    <a:bodyPr wrap="square"/>
                    <a:lstStyle/>
                    <a:p>
                      <a:pPr algn="r"/>
                      <a:r>
                        <a:rPr sz="1200" b="1" i="0">
                          <a:solidFill>
                            <a:srgbClr val="5F574C"/>
                          </a:solidFill>
                          <a:latin typeface="Inter"/>
                          <a:ea typeface="Hiragino Sans"/>
                        </a:rPr>
                        <a:t>1</a:t>
                      </a:r>
                    </a:p>
                  </a:txBody>
                  <a:tcPr marT="76200" marR="0" marB="76200" marL="114300" anchor="t">
                    <a:lnL w="0">
                      <a:noFill/>
                    </a:lnL>
                    <a:lnR w="0">
                      <a:noFill/>
                    </a:lnR>
                    <a:lnT w="0">
                      <a:noFill/>
                    </a:lnT>
                    <a:lnB w="6350">
                      <a:solidFill>
                        <a:srgbClr val="D8CCBA"/>
                      </a:solidFill>
                    </a:lnB>
                    <a:noFill/>
                  </a:tcPr>
                </a:tc>
                <a:tc>
                  <a:txBody>
                    <a:bodyPr wrap="square"/>
                    <a:lstStyle/>
                    <a:p>
                      <a:pPr algn="l"/>
                      <a:r>
                        <a:rPr sz="1200" b="0" i="0">
                          <a:solidFill>
                            <a:srgbClr val="1E1B16"/>
                          </a:solidFill>
                          <a:latin typeface="Inter"/>
                          <a:ea typeface="Hiragino Sans"/>
                        </a:rPr>
                        <a:t>データはどこから来るか：表の行・列とデータの種類</a:t>
                      </a:r>
                      <a:br/>
                      <a:r>
                        <a:rPr sz="1200" b="0" i="0">
                          <a:solidFill>
                            <a:srgbClr val="5F574C"/>
                          </a:solidFill>
                          <a:latin typeface="Inter"/>
                          <a:ea typeface="Hiragino Sans"/>
                        </a:rPr>
                        <a:t>整理</a:t>
                      </a:r>
                    </a:p>
                  </a:txBody>
                  <a:tcPr marT="76200" marR="0" marB="76200" marL="114300" anchor="t">
                    <a:lnL w="0">
                      <a:noFill/>
                    </a:lnL>
                    <a:lnR w="0">
                      <a:noFill/>
                    </a:lnR>
                    <a:lnT w="0">
                      <a:noFill/>
                    </a:lnT>
                    <a:lnB w="6350">
                      <a:solidFill>
                        <a:srgbClr val="D8CCBA"/>
                      </a:solidFill>
                    </a:lnB>
                    <a:noFill/>
                  </a:tcPr>
                </a:tc>
                <a:tc>
                  <a:txBody>
                    <a:bodyPr wrap="square"/>
                    <a:lstStyle/>
                    <a:p>
                      <a:pPr algn="l"/>
                      <a:r>
                        <a:rPr sz="1200" b="0" i="0">
                          <a:solidFill>
                            <a:srgbClr val="1E1B16"/>
                          </a:solidFill>
                          <a:latin typeface="Inter"/>
                          <a:ea typeface="Hiragino Sans"/>
                        </a:rPr>
                        <a:t>「散らかった表」の問題点を探す</a:t>
                      </a:r>
                    </a:p>
                  </a:txBody>
                  <a:tcPr marT="76200" marR="0" marB="76200" marL="114300" anchor="t">
                    <a:lnL w="0">
                      <a:noFill/>
                    </a:lnL>
                    <a:lnR w="0">
                      <a:noFill/>
                    </a:lnR>
                    <a:lnT w="0">
                      <a:noFill/>
                    </a:lnT>
                    <a:lnB w="6350">
                      <a:solidFill>
                        <a:srgbClr val="D8CCBA"/>
                      </a:solidFill>
                    </a:lnB>
                    <a:noFill/>
                  </a:tcPr>
                </a:tc>
                <a:tc>
                  <a:txBody>
                    <a:bodyPr wrap="square"/>
                    <a:lstStyle/>
                    <a:p>
                      <a:pPr algn="l"/>
                      <a:r>
                        <a:rPr sz="1200" b="0" i="0">
                          <a:solidFill>
                            <a:srgbClr val="1E1B16"/>
                          </a:solidFill>
                          <a:latin typeface="Inter"/>
                          <a:ea typeface="Hiragino Sans"/>
                        </a:rPr>
                        <a:t>表のどこが使いにくいかを指摘できる</a:t>
                      </a:r>
                    </a:p>
                  </a:txBody>
                  <a:tcPr marT="76200" marR="0" marB="76200" marL="114300" anchor="t">
                    <a:lnL w="0">
                      <a:noFill/>
                    </a:lnL>
                    <a:lnR w="0">
                      <a:noFill/>
                    </a:lnR>
                    <a:lnT w="0">
                      <a:noFill/>
                    </a:lnT>
                    <a:lnB w="6350">
                      <a:solidFill>
                        <a:srgbClr val="D8CCBA"/>
                      </a:solidFill>
                    </a:lnB>
                    <a:noFill/>
                  </a:tcPr>
                </a:tc>
              </a:tr>
              <a:tr h="585391">
                <a:tc>
                  <a:txBody>
                    <a:bodyPr wrap="square"/>
                    <a:lstStyle/>
                    <a:p>
                      <a:pPr algn="r"/>
                      <a:r>
                        <a:rPr sz="1200" b="1" i="0">
                          <a:solidFill>
                            <a:srgbClr val="5F574C"/>
                          </a:solidFill>
                          <a:latin typeface="Inter"/>
                          <a:ea typeface="Hiragino Sans"/>
                        </a:rPr>
                        <a:t>2</a:t>
                      </a:r>
                    </a:p>
                  </a:txBody>
                  <a:tcPr marT="76200" marR="0" marB="76200" marL="114300" anchor="t">
                    <a:lnL w="0">
                      <a:noFill/>
                    </a:lnL>
                    <a:lnR w="0">
                      <a:noFill/>
                    </a:lnR>
                    <a:lnT w="0">
                      <a:noFill/>
                    </a:lnT>
                    <a:lnB w="6350">
                      <a:solidFill>
                        <a:srgbClr val="D8CCBA"/>
                      </a:solidFill>
                    </a:lnB>
                    <a:noFill/>
                  </a:tcPr>
                </a:tc>
                <a:tc>
                  <a:txBody>
                    <a:bodyPr wrap="square"/>
                    <a:lstStyle/>
                    <a:p>
                      <a:pPr algn="l"/>
                      <a:r>
                        <a:rPr sz="1200" b="0" i="0">
                          <a:solidFill>
                            <a:srgbClr val="1E1B16"/>
                          </a:solidFill>
                          <a:latin typeface="Inter"/>
                          <a:ea typeface="Hiragino Sans"/>
                        </a:rPr>
                        <a:t>データの整理：重複の削除、形式の統一、空欄の処理</a:t>
                      </a:r>
                      <a:br/>
                      <a:r>
                        <a:rPr sz="1200" b="0" i="0">
                          <a:solidFill>
                            <a:srgbClr val="5F574C"/>
                          </a:solidFill>
                          <a:latin typeface="Inter"/>
                          <a:ea typeface="Hiragino Sans"/>
                        </a:rPr>
                        <a:t>整理</a:t>
                      </a:r>
                    </a:p>
                  </a:txBody>
                  <a:tcPr marT="76200" marR="0" marB="76200" marL="114300" anchor="t">
                    <a:lnL w="0">
                      <a:noFill/>
                    </a:lnL>
                    <a:lnR w="0">
                      <a:noFill/>
                    </a:lnR>
                    <a:lnT w="0">
                      <a:noFill/>
                    </a:lnT>
                    <a:lnB w="6350">
                      <a:solidFill>
                        <a:srgbClr val="D8CCBA"/>
                      </a:solidFill>
                    </a:lnB>
                    <a:noFill/>
                  </a:tcPr>
                </a:tc>
                <a:tc>
                  <a:txBody>
                    <a:bodyPr wrap="square"/>
                    <a:lstStyle/>
                    <a:p>
                      <a:pPr algn="l"/>
                      <a:r>
                        <a:rPr sz="1200" b="0" i="0">
                          <a:solidFill>
                            <a:srgbClr val="1E1B16"/>
                          </a:solidFill>
                          <a:latin typeface="Inter"/>
                          <a:ea typeface="Hiragino Sans"/>
                        </a:rPr>
                        <a:t>イベント申込表を整える</a:t>
                      </a:r>
                    </a:p>
                  </a:txBody>
                  <a:tcPr marT="76200" marR="0" marB="76200" marL="114300" anchor="t">
                    <a:lnL w="0">
                      <a:noFill/>
                    </a:lnL>
                    <a:lnR w="0">
                      <a:noFill/>
                    </a:lnR>
                    <a:lnT w="0">
                      <a:noFill/>
                    </a:lnT>
                    <a:lnB w="6350">
                      <a:solidFill>
                        <a:srgbClr val="D8CCBA"/>
                      </a:solidFill>
                    </a:lnB>
                    <a:noFill/>
                  </a:tcPr>
                </a:tc>
                <a:tc>
                  <a:txBody>
                    <a:bodyPr wrap="square"/>
                    <a:lstStyle/>
                    <a:p>
                      <a:pPr algn="l"/>
                      <a:r>
                        <a:rPr sz="1200" b="0" i="0">
                          <a:solidFill>
                            <a:srgbClr val="1E1B16"/>
                          </a:solidFill>
                          <a:latin typeface="Inter"/>
                          <a:ea typeface="Hiragino Sans"/>
                        </a:rPr>
                        <a:t>散らかった表を集計できる形に整えられる</a:t>
                      </a:r>
                    </a:p>
                  </a:txBody>
                  <a:tcPr marT="76200" marR="0" marB="76200" marL="114300" anchor="t">
                    <a:lnL w="0">
                      <a:noFill/>
                    </a:lnL>
                    <a:lnR w="0">
                      <a:noFill/>
                    </a:lnR>
                    <a:lnT w="0">
                      <a:noFill/>
                    </a:lnT>
                    <a:lnB w="6350">
                      <a:solidFill>
                        <a:srgbClr val="D8CCBA"/>
                      </a:solidFill>
                    </a:lnB>
                    <a:noFill/>
                  </a:tcPr>
                </a:tc>
              </a:tr>
              <a:tr h="372070">
                <a:tc>
                  <a:txBody>
                    <a:bodyPr wrap="square"/>
                    <a:lstStyle/>
                    <a:p>
                      <a:pPr algn="r"/>
                      <a:r>
                        <a:rPr sz="1200" b="1" i="0">
                          <a:solidFill>
                            <a:srgbClr val="5F574C"/>
                          </a:solidFill>
                          <a:latin typeface="Inter"/>
                          <a:ea typeface="Hiragino Sans"/>
                        </a:rPr>
                        <a:t>3</a:t>
                      </a:r>
                    </a:p>
                  </a:txBody>
                  <a:tcPr marT="76200" marR="0" marB="76200" marL="114300" anchor="t">
                    <a:lnL w="0">
                      <a:noFill/>
                    </a:lnL>
                    <a:lnR w="0">
                      <a:noFill/>
                    </a:lnR>
                    <a:lnT w="0">
                      <a:noFill/>
                    </a:lnT>
                    <a:lnB w="6350">
                      <a:solidFill>
                        <a:srgbClr val="D8CCBA"/>
                      </a:solidFill>
                    </a:lnB>
                    <a:noFill/>
                  </a:tcPr>
                </a:tc>
                <a:tc>
                  <a:txBody>
                    <a:bodyPr wrap="square"/>
                    <a:lstStyle/>
                    <a:p>
                      <a:pPr algn="l"/>
                      <a:r>
                        <a:rPr sz="1200" b="0" i="0">
                          <a:solidFill>
                            <a:srgbClr val="1E1B16"/>
                          </a:solidFill>
                          <a:latin typeface="Inter"/>
                          <a:ea typeface="Hiragino Sans"/>
                        </a:rPr>
                        <a:t>並べ替えとフィルター</a:t>
                      </a:r>
                      <a:br/>
                      <a:r>
                        <a:rPr sz="1200" b="0" i="0">
                          <a:solidFill>
                            <a:srgbClr val="5F574C"/>
                          </a:solidFill>
                          <a:latin typeface="Inter"/>
                          <a:ea typeface="Hiragino Sans"/>
                        </a:rPr>
                        <a:t>答え</a:t>
                      </a:r>
                    </a:p>
                  </a:txBody>
                  <a:tcPr marT="76200" marR="0" marB="76200" marL="114300" anchor="t">
                    <a:lnL w="0">
                      <a:noFill/>
                    </a:lnL>
                    <a:lnR w="0">
                      <a:noFill/>
                    </a:lnR>
                    <a:lnT w="0">
                      <a:noFill/>
                    </a:lnT>
                    <a:lnB w="6350">
                      <a:solidFill>
                        <a:srgbClr val="D8CCBA"/>
                      </a:solidFill>
                    </a:lnB>
                    <a:noFill/>
                  </a:tcPr>
                </a:tc>
                <a:tc>
                  <a:txBody>
                    <a:bodyPr wrap="square"/>
                    <a:lstStyle/>
                    <a:p>
                      <a:pPr algn="l"/>
                      <a:r>
                        <a:rPr sz="1200" b="0" i="0">
                          <a:solidFill>
                            <a:srgbClr val="1E1B16"/>
                          </a:solidFill>
                          <a:latin typeface="Inter"/>
                          <a:ea typeface="Hiragino Sans"/>
                        </a:rPr>
                        <a:t>図書の貸出が多かった3週を探す</a:t>
                      </a:r>
                    </a:p>
                  </a:txBody>
                  <a:tcPr marT="76200" marR="0" marB="76200" marL="114300" anchor="t">
                    <a:lnL w="0">
                      <a:noFill/>
                    </a:lnL>
                    <a:lnR w="0">
                      <a:noFill/>
                    </a:lnR>
                    <a:lnT w="0">
                      <a:noFill/>
                    </a:lnT>
                    <a:lnB w="6350">
                      <a:solidFill>
                        <a:srgbClr val="D8CCBA"/>
                      </a:solidFill>
                    </a:lnB>
                    <a:noFill/>
                  </a:tcPr>
                </a:tc>
                <a:tc>
                  <a:txBody>
                    <a:bodyPr wrap="square"/>
                    <a:lstStyle/>
                    <a:p>
                      <a:pPr algn="l"/>
                      <a:r>
                        <a:rPr sz="1200" b="0" i="0">
                          <a:solidFill>
                            <a:srgbClr val="1E1B16"/>
                          </a:solidFill>
                          <a:latin typeface="Inter"/>
                          <a:ea typeface="Hiragino Sans"/>
                        </a:rPr>
                        <a:t>条件に合う行をすばやく見つけられる</a:t>
                      </a:r>
                    </a:p>
                  </a:txBody>
                  <a:tcPr marT="76200" marR="0" marB="76200" marL="114300" anchor="t">
                    <a:lnL w="0">
                      <a:noFill/>
                    </a:lnL>
                    <a:lnR w="0">
                      <a:noFill/>
                    </a:lnR>
                    <a:lnT w="0">
                      <a:noFill/>
                    </a:lnT>
                    <a:lnB w="6350">
                      <a:solidFill>
                        <a:srgbClr val="D8CCBA"/>
                      </a:solidFill>
                    </a:lnB>
                    <a:noFill/>
                  </a:tcPr>
                </a:tc>
              </a:tr>
              <a:tr h="588566">
                <a:tc>
                  <a:txBody>
                    <a:bodyPr wrap="square"/>
                    <a:lstStyle/>
                    <a:p>
                      <a:pPr algn="r"/>
                      <a:r>
                        <a:rPr sz="1200" b="1" i="0">
                          <a:solidFill>
                            <a:srgbClr val="5F574C"/>
                          </a:solidFill>
                          <a:latin typeface="Inter"/>
                          <a:ea typeface="Hiragino Sans"/>
                        </a:rPr>
                        <a:t>4</a:t>
                      </a:r>
                    </a:p>
                  </a:txBody>
                  <a:tcPr marT="76200" marR="0" marB="76200" marL="114300" anchor="t">
                    <a:lnL w="0">
                      <a:noFill/>
                    </a:lnL>
                    <a:lnR w="0">
                      <a:noFill/>
                    </a:lnR>
                    <a:lnT w="0">
                      <a:noFill/>
                    </a:lnT>
                    <a:lnB w="6350">
                      <a:solidFill>
                        <a:srgbClr val="D8CCBA"/>
                      </a:solidFill>
                    </a:lnB>
                    <a:noFill/>
                  </a:tcPr>
                </a:tc>
                <a:tc>
                  <a:txBody>
                    <a:bodyPr wrap="square"/>
                    <a:lstStyle/>
                    <a:p>
                      <a:pPr algn="l"/>
                      <a:r>
                        <a:rPr sz="1200" b="0" i="0">
                          <a:solidFill>
                            <a:srgbClr val="1E1B16"/>
                          </a:solidFill>
                          <a:latin typeface="Inter"/>
                          <a:ea typeface="Hiragino Sans"/>
                        </a:rPr>
                        <a:t>よく使う関数：SUM、COUNT、AVERAGE、IF</a:t>
                      </a:r>
                      <a:br/>
                      <a:r>
                        <a:rPr sz="1200" b="0" i="0">
                          <a:solidFill>
                            <a:srgbClr val="5F574C"/>
                          </a:solidFill>
                          <a:latin typeface="Inter"/>
                          <a:ea typeface="Hiragino Sans"/>
                        </a:rPr>
                        <a:t>答え</a:t>
                      </a:r>
                    </a:p>
                  </a:txBody>
                  <a:tcPr marT="76200" marR="0" marB="76200" marL="114300" anchor="t">
                    <a:lnL w="0">
                      <a:noFill/>
                    </a:lnL>
                    <a:lnR w="0">
                      <a:noFill/>
                    </a:lnR>
                    <a:lnT w="0">
                      <a:noFill/>
                    </a:lnT>
                    <a:lnB w="6350">
                      <a:solidFill>
                        <a:srgbClr val="D8CCBA"/>
                      </a:solidFill>
                    </a:lnB>
                    <a:noFill/>
                  </a:tcPr>
                </a:tc>
                <a:tc>
                  <a:txBody>
                    <a:bodyPr wrap="square"/>
                    <a:lstStyle/>
                    <a:p>
                      <a:pPr algn="l"/>
                      <a:r>
                        <a:rPr sz="1200" b="0" i="0">
                          <a:solidFill>
                            <a:srgbClr val="1E1B16"/>
                          </a:solidFill>
                          <a:latin typeface="Inter"/>
                          <a:ea typeface="Hiragino Sans"/>
                        </a:rPr>
                        <a:t>クラスの成績を集計する</a:t>
                      </a:r>
                    </a:p>
                  </a:txBody>
                  <a:tcPr marT="76200" marR="0" marB="76200" marL="114300" anchor="t">
                    <a:lnL w="0">
                      <a:noFill/>
                    </a:lnL>
                    <a:lnR w="0">
                      <a:noFill/>
                    </a:lnR>
                    <a:lnT w="0">
                      <a:noFill/>
                    </a:lnT>
                    <a:lnB w="6350">
                      <a:solidFill>
                        <a:srgbClr val="D8CCBA"/>
                      </a:solidFill>
                    </a:lnB>
                    <a:noFill/>
                  </a:tcPr>
                </a:tc>
                <a:tc>
                  <a:txBody>
                    <a:bodyPr wrap="square"/>
                    <a:lstStyle/>
                    <a:p>
                      <a:pPr algn="l"/>
                      <a:r>
                        <a:rPr sz="1200" b="0" i="0">
                          <a:solidFill>
                            <a:srgbClr val="1E1B16"/>
                          </a:solidFill>
                          <a:latin typeface="Inter"/>
                          <a:ea typeface="Hiragino Sans"/>
                        </a:rPr>
                        <a:t>手計算の代わりに関数を使える</a:t>
                      </a:r>
                    </a:p>
                  </a:txBody>
                  <a:tcPr marT="76200" marR="0" marB="76200" marL="114300" anchor="t">
                    <a:lnL w="0">
                      <a:noFill/>
                    </a:lnL>
                    <a:lnR w="0">
                      <a:noFill/>
                    </a:lnR>
                    <a:lnT w="0">
                      <a:noFill/>
                    </a:lnT>
                    <a:lnB w="6350">
                      <a:solidFill>
                        <a:srgbClr val="D8CCBA"/>
                      </a:solidFill>
                    </a:lnB>
                    <a:noFill/>
                  </a:tcPr>
                </a:tc>
              </a:tr>
              <a:tr h="378420">
                <a:tc>
                  <a:txBody>
                    <a:bodyPr wrap="square"/>
                    <a:lstStyle/>
                    <a:p>
                      <a:pPr algn="r"/>
                      <a:r>
                        <a:rPr sz="1200" b="1" i="0">
                          <a:solidFill>
                            <a:srgbClr val="A8471F"/>
                          </a:solidFill>
                          <a:latin typeface="Inter"/>
                          <a:ea typeface="Hiragino Sans"/>
                        </a:rPr>
                        <a:t>5</a:t>
                      </a:r>
                    </a:p>
                  </a:txBody>
                  <a:tcPr marT="76200" marR="0" marB="76200" marL="114300" anchor="t">
                    <a:lnL w="0">
                      <a:noFill/>
                    </a:lnL>
                    <a:lnR w="0">
                      <a:noFill/>
                    </a:lnR>
                    <a:lnT w="12700">
                      <a:solidFill>
                        <a:srgbClr val="A8471F"/>
                      </a:solidFill>
                    </a:lnT>
                    <a:lnB w="12700">
                      <a:solidFill>
                        <a:srgbClr val="A8471F"/>
                      </a:solidFill>
                    </a:lnB>
                    <a:solidFill>
                      <a:srgbClr val="FBF8F2"/>
                    </a:solidFill>
                  </a:tcPr>
                </a:tc>
                <a:tc>
                  <a:txBody>
                    <a:bodyPr wrap="square"/>
                    <a:lstStyle/>
                    <a:p>
                      <a:pPr algn="l"/>
                      <a:r>
                        <a:rPr sz="1200" b="1" i="0">
                          <a:solidFill>
                            <a:srgbClr val="A8471F"/>
                          </a:solidFill>
                          <a:latin typeface="Inter"/>
                          <a:ea typeface="Hiragino Sans"/>
                        </a:rPr>
                        <a:t>集計とピボットテーブル</a:t>
                      </a:r>
                      <a:br/>
                      <a:r>
                        <a:rPr sz="1200" b="1" i="0">
                          <a:solidFill>
                            <a:srgbClr val="5F574C"/>
                          </a:solidFill>
                          <a:latin typeface="Inter"/>
                          <a:ea typeface="Hiragino Sans"/>
                        </a:rPr>
                        <a:t>答え</a:t>
                      </a:r>
                    </a:p>
                  </a:txBody>
                  <a:tcPr marT="76200" marR="0" marB="76200" marL="114300" anchor="t">
                    <a:lnL w="0">
                      <a:noFill/>
                    </a:lnL>
                    <a:lnR w="0">
                      <a:noFill/>
                    </a:lnR>
                    <a:lnT w="12700">
                      <a:solidFill>
                        <a:srgbClr val="A8471F"/>
                      </a:solidFill>
                    </a:lnT>
                    <a:lnB w="12700">
                      <a:solidFill>
                        <a:srgbClr val="A8471F"/>
                      </a:solidFill>
                    </a:lnB>
                    <a:solidFill>
                      <a:srgbClr val="FBF8F2"/>
                    </a:solidFill>
                  </a:tcPr>
                </a:tc>
                <a:tc>
                  <a:txBody>
                    <a:bodyPr wrap="square"/>
                    <a:lstStyle/>
                    <a:p>
                      <a:pPr algn="l"/>
                      <a:r>
                        <a:rPr sz="1200" b="1" i="0">
                          <a:solidFill>
                            <a:srgbClr val="A8471F"/>
                          </a:solidFill>
                          <a:latin typeface="Inter"/>
                          <a:ea typeface="Hiragino Sans"/>
                        </a:rPr>
                        <a:t>売上記録を月別・カテゴリー別にまとめる</a:t>
                      </a:r>
                    </a:p>
                  </a:txBody>
                  <a:tcPr marT="76200" marR="0" marB="76200" marL="114300" anchor="t">
                    <a:lnL w="0">
                      <a:noFill/>
                    </a:lnL>
                    <a:lnR w="0">
                      <a:noFill/>
                    </a:lnR>
                    <a:lnT w="12700">
                      <a:solidFill>
                        <a:srgbClr val="A8471F"/>
                      </a:solidFill>
                    </a:lnT>
                    <a:lnB w="12700">
                      <a:solidFill>
                        <a:srgbClr val="A8471F"/>
                      </a:solidFill>
                    </a:lnB>
                    <a:solidFill>
                      <a:srgbClr val="FBF8F2"/>
                    </a:solidFill>
                  </a:tcPr>
                </a:tc>
                <a:tc>
                  <a:txBody>
                    <a:bodyPr wrap="square"/>
                    <a:lstStyle/>
                    <a:p>
                      <a:pPr algn="l"/>
                      <a:r>
                        <a:rPr sz="1200" b="1" i="0">
                          <a:solidFill>
                            <a:srgbClr val="A8471F"/>
                          </a:solidFill>
                          <a:latin typeface="Inter"/>
                          <a:ea typeface="Hiragino Sans"/>
                        </a:rPr>
                        <a:t>カテゴリー別・月別の集計を数分で作れる</a:t>
                      </a:r>
                    </a:p>
                  </a:txBody>
                  <a:tcPr marT="76200" marR="0" marB="76200" marL="114300" anchor="t">
                    <a:lnL w="0">
                      <a:noFill/>
                    </a:lnL>
                    <a:lnR w="0">
                      <a:noFill/>
                    </a:lnR>
                    <a:lnT w="12700">
                      <a:solidFill>
                        <a:srgbClr val="A8471F"/>
                      </a:solidFill>
                    </a:lnT>
                    <a:lnB w="12700">
                      <a:solidFill>
                        <a:srgbClr val="A8471F"/>
                      </a:solidFill>
                    </a:lnB>
                    <a:solidFill>
                      <a:srgbClr val="FBF8F2"/>
                    </a:solidFill>
                  </a:tcPr>
                </a:tc>
              </a:tr>
              <a:tr h="588566">
                <a:tc>
                  <a:txBody>
                    <a:bodyPr wrap="square"/>
                    <a:lstStyle/>
                    <a:p>
                      <a:pPr algn="r"/>
                      <a:r>
                        <a:rPr sz="1200" b="1" i="0">
                          <a:solidFill>
                            <a:srgbClr val="5F574C"/>
                          </a:solidFill>
                          <a:latin typeface="Inter"/>
                          <a:ea typeface="Hiragino Sans"/>
                        </a:rPr>
                        <a:t>6</a:t>
                      </a:r>
                    </a:p>
                  </a:txBody>
                  <a:tcPr marT="76200" marR="0" marB="76200" marL="114300" anchor="t">
                    <a:lnL w="0">
                      <a:noFill/>
                    </a:lnL>
                    <a:lnR w="0">
                      <a:noFill/>
                    </a:lnR>
                    <a:lnT w="0">
                      <a:noFill/>
                    </a:lnT>
                    <a:lnB w="6350">
                      <a:solidFill>
                        <a:srgbClr val="D8CCBA"/>
                      </a:solidFill>
                    </a:lnB>
                    <a:noFill/>
                  </a:tcPr>
                </a:tc>
                <a:tc>
                  <a:txBody>
                    <a:bodyPr wrap="square"/>
                    <a:lstStyle/>
                    <a:p>
                      <a:pPr algn="l"/>
                      <a:r>
                        <a:rPr sz="1200" b="0" i="0">
                          <a:solidFill>
                            <a:srgbClr val="1E1B16"/>
                          </a:solidFill>
                          <a:latin typeface="Inter"/>
                          <a:ea typeface="Hiragino Sans"/>
                        </a:rPr>
                        <a:t>グラフの選び方：棒グラフ、折れ線グラフ、円グラフ</a:t>
                      </a:r>
                      <a:br/>
                      <a:r>
                        <a:rPr sz="1200" b="0" i="0">
                          <a:solidFill>
                            <a:srgbClr val="5F574C"/>
                          </a:solidFill>
                          <a:latin typeface="Inter"/>
                          <a:ea typeface="Hiragino Sans"/>
                        </a:rPr>
                        <a:t>伝え</a:t>
                      </a:r>
                    </a:p>
                  </a:txBody>
                  <a:tcPr marT="76200" marR="0" marB="76200" marL="114300" anchor="t">
                    <a:lnL w="0">
                      <a:noFill/>
                    </a:lnL>
                    <a:lnR w="0">
                      <a:noFill/>
                    </a:lnR>
                    <a:lnT w="0">
                      <a:noFill/>
                    </a:lnT>
                    <a:lnB w="6350">
                      <a:solidFill>
                        <a:srgbClr val="D8CCBA"/>
                      </a:solidFill>
                    </a:lnB>
                    <a:noFill/>
                  </a:tcPr>
                </a:tc>
                <a:tc>
                  <a:txBody>
                    <a:bodyPr wrap="square"/>
                    <a:lstStyle/>
                    <a:p>
                      <a:pPr algn="l"/>
                      <a:r>
                        <a:rPr sz="1200" b="0" i="0">
                          <a:solidFill>
                            <a:srgbClr val="1E1B16"/>
                          </a:solidFill>
                          <a:latin typeface="Inter"/>
                          <a:ea typeface="Hiragino Sans"/>
                        </a:rPr>
                        <a:t>同じデータを3種類のグラフにして比べる</a:t>
                      </a:r>
                    </a:p>
                  </a:txBody>
                  <a:tcPr marT="76200" marR="0" marB="76200" marL="114300" anchor="t">
                    <a:lnL w="0">
                      <a:noFill/>
                    </a:lnL>
                    <a:lnR w="0">
                      <a:noFill/>
                    </a:lnR>
                    <a:lnT w="0">
                      <a:noFill/>
                    </a:lnT>
                    <a:lnB w="6350">
                      <a:solidFill>
                        <a:srgbClr val="D8CCBA"/>
                      </a:solidFill>
                    </a:lnB>
                    <a:noFill/>
                  </a:tcPr>
                </a:tc>
                <a:tc>
                  <a:txBody>
                    <a:bodyPr wrap="square"/>
                    <a:lstStyle/>
                    <a:p>
                      <a:pPr algn="l"/>
                      <a:r>
                        <a:rPr sz="1200" b="0" i="0">
                          <a:solidFill>
                            <a:srgbClr val="1E1B16"/>
                          </a:solidFill>
                          <a:latin typeface="Inter"/>
                          <a:ea typeface="Hiragino Sans"/>
                        </a:rPr>
                        <a:t>伝えたいことに合わせてグラフを選べる</a:t>
                      </a:r>
                    </a:p>
                  </a:txBody>
                  <a:tcPr marT="76200" marR="0" marB="76200" marL="114300" anchor="t">
                    <a:lnL w="0">
                      <a:noFill/>
                    </a:lnL>
                    <a:lnR w="0">
                      <a:noFill/>
                    </a:lnR>
                    <a:lnT w="0">
                      <a:noFill/>
                    </a:lnT>
                    <a:lnB w="6350">
                      <a:solidFill>
                        <a:srgbClr val="D8CCBA"/>
                      </a:solidFill>
                    </a:lnB>
                    <a:noFill/>
                  </a:tcPr>
                </a:tc>
              </a:tr>
              <a:tr h="585391">
                <a:tc>
                  <a:txBody>
                    <a:bodyPr wrap="square"/>
                    <a:lstStyle/>
                    <a:p>
                      <a:pPr algn="r"/>
                      <a:r>
                        <a:rPr sz="1200" b="1" i="0">
                          <a:solidFill>
                            <a:srgbClr val="5F574C"/>
                          </a:solidFill>
                          <a:latin typeface="Inter"/>
                          <a:ea typeface="Hiragino Sans"/>
                        </a:rPr>
                        <a:t>7</a:t>
                      </a:r>
                    </a:p>
                  </a:txBody>
                  <a:tcPr marT="76200" marR="0" marB="76200" marL="114300" anchor="t">
                    <a:lnL w="0">
                      <a:noFill/>
                    </a:lnL>
                    <a:lnR w="0">
                      <a:noFill/>
                    </a:lnR>
                    <a:lnT w="0">
                      <a:noFill/>
                    </a:lnT>
                    <a:lnB w="6350">
                      <a:solidFill>
                        <a:srgbClr val="D8CCBA"/>
                      </a:solidFill>
                    </a:lnB>
                    <a:noFill/>
                  </a:tcPr>
                </a:tc>
                <a:tc>
                  <a:txBody>
                    <a:bodyPr wrap="square"/>
                    <a:lstStyle/>
                    <a:p>
                      <a:pPr algn="l"/>
                      <a:r>
                        <a:rPr sz="1200" b="0" i="0">
                          <a:solidFill>
                            <a:srgbClr val="1E1B16"/>
                          </a:solidFill>
                          <a:latin typeface="Inter"/>
                          <a:ea typeface="Hiragino Sans"/>
                        </a:rPr>
                        <a:t>1枚のグラフで結論を伝える</a:t>
                      </a:r>
                      <a:br/>
                      <a:r>
                        <a:rPr sz="1200" b="0" i="0">
                          <a:solidFill>
                            <a:srgbClr val="5F574C"/>
                          </a:solidFill>
                          <a:latin typeface="Inter"/>
                          <a:ea typeface="Hiragino Sans"/>
                        </a:rPr>
                        <a:t>伝え</a:t>
                      </a:r>
                    </a:p>
                  </a:txBody>
                  <a:tcPr marT="76200" marR="0" marB="76200" marL="114300" anchor="t">
                    <a:lnL w="0">
                      <a:noFill/>
                    </a:lnL>
                    <a:lnR w="0">
                      <a:noFill/>
                    </a:lnR>
                    <a:lnT w="0">
                      <a:noFill/>
                    </a:lnT>
                    <a:lnB w="6350">
                      <a:solidFill>
                        <a:srgbClr val="D8CCBA"/>
                      </a:solidFill>
                    </a:lnB>
                    <a:noFill/>
                  </a:tcPr>
                </a:tc>
                <a:tc>
                  <a:txBody>
                    <a:bodyPr wrap="square"/>
                    <a:lstStyle/>
                    <a:p>
                      <a:pPr algn="l"/>
                      <a:r>
                        <a:rPr sz="1200" b="0" i="0">
                          <a:solidFill>
                            <a:srgbClr val="1E1B16"/>
                          </a:solidFill>
                          <a:latin typeface="Inter"/>
                          <a:ea typeface="Hiragino Sans"/>
                        </a:rPr>
                        <a:t>2人1組で1枚の「データ報告」を作り、互いに評価する</a:t>
                      </a:r>
                    </a:p>
                  </a:txBody>
                  <a:tcPr marT="76200" marR="0" marB="76200" marL="114300" anchor="t">
                    <a:lnL w="0">
                      <a:noFill/>
                    </a:lnL>
                    <a:lnR w="0">
                      <a:noFill/>
                    </a:lnR>
                    <a:lnT w="0">
                      <a:noFill/>
                    </a:lnT>
                    <a:lnB w="6350">
                      <a:solidFill>
                        <a:srgbClr val="D8CCBA"/>
                      </a:solidFill>
                    </a:lnB>
                    <a:noFill/>
                  </a:tcPr>
                </a:tc>
                <a:tc>
                  <a:txBody>
                    <a:bodyPr wrap="square"/>
                    <a:lstStyle/>
                    <a:p>
                      <a:pPr algn="l"/>
                      <a:r>
                        <a:rPr sz="1200" b="0" i="0">
                          <a:solidFill>
                            <a:srgbClr val="1E1B16"/>
                          </a:solidFill>
                          <a:latin typeface="Inter"/>
                          <a:ea typeface="Hiragino Sans"/>
                        </a:rPr>
                        <a:t>一文の結論と1枚のグラフで説明できる</a:t>
                      </a:r>
                    </a:p>
                  </a:txBody>
                  <a:tcPr marT="76200" marR="0" marB="76200" marL="114300" anchor="t">
                    <a:lnL w="0">
                      <a:noFill/>
                    </a:lnL>
                    <a:lnR w="0">
                      <a:noFill/>
                    </a:lnR>
                    <a:lnT w="0">
                      <a:noFill/>
                    </a:lnT>
                    <a:lnB w="6350">
                      <a:solidFill>
                        <a:srgbClr val="D8CCBA"/>
                      </a:solidFill>
                    </a:lnB>
                    <a:noFill/>
                  </a:tcPr>
                </a:tc>
              </a:tr>
              <a:tr h="372070">
                <a:tc>
                  <a:txBody>
                    <a:bodyPr wrap="square"/>
                    <a:lstStyle/>
                    <a:p>
                      <a:pPr algn="r"/>
                      <a:r>
                        <a:rPr sz="1200" b="1" i="0">
                          <a:solidFill>
                            <a:srgbClr val="5F574C"/>
                          </a:solidFill>
                          <a:latin typeface="Inter"/>
                          <a:ea typeface="Hiragino Sans"/>
                        </a:rPr>
                        <a:t>8</a:t>
                      </a:r>
                    </a:p>
                  </a:txBody>
                  <a:tcPr marT="76200" marR="0" marB="76200" marL="114300" anchor="t">
                    <a:lnL w="0">
                      <a:noFill/>
                    </a:lnL>
                    <a:lnR w="0">
                      <a:noFill/>
                    </a:lnR>
                    <a:lnT w="0">
                      <a:noFill/>
                    </a:lnT>
                    <a:lnB w="6350">
                      <a:solidFill>
                        <a:srgbClr val="D8CCBA"/>
                      </a:solidFill>
                    </a:lnB>
                    <a:noFill/>
                  </a:tcPr>
                </a:tc>
                <a:tc>
                  <a:txBody>
                    <a:bodyPr wrap="square"/>
                    <a:lstStyle/>
                    <a:p>
                      <a:pPr algn="l"/>
                      <a:r>
                        <a:rPr sz="1200" b="0" i="0">
                          <a:solidFill>
                            <a:srgbClr val="1E1B16"/>
                          </a:solidFill>
                          <a:latin typeface="Inter"/>
                          <a:ea typeface="Hiragino Sans"/>
                        </a:rPr>
                        <a:t>期末グループ発表と講評</a:t>
                      </a:r>
                      <a:br/>
                      <a:r>
                        <a:rPr sz="1200" b="0" i="0">
                          <a:solidFill>
                            <a:srgbClr val="5F574C"/>
                          </a:solidFill>
                          <a:latin typeface="Inter"/>
                          <a:ea typeface="Hiragino Sans"/>
                        </a:rPr>
                        <a:t>伝え</a:t>
                      </a:r>
                    </a:p>
                  </a:txBody>
                  <a:tcPr marT="76200" marR="0" marB="76200" marL="114300" anchor="t">
                    <a:lnL w="0">
                      <a:noFill/>
                    </a:lnL>
                    <a:lnR w="0">
                      <a:noFill/>
                    </a:lnR>
                    <a:lnT w="0">
                      <a:noFill/>
                    </a:lnT>
                    <a:lnB w="6350">
                      <a:solidFill>
                        <a:srgbClr val="D8CCBA"/>
                      </a:solidFill>
                    </a:lnB>
                    <a:noFill/>
                  </a:tcPr>
                </a:tc>
                <a:tc>
                  <a:txBody>
                    <a:bodyPr wrap="square"/>
                    <a:lstStyle/>
                    <a:p>
                      <a:pPr algn="l"/>
                      <a:r>
                        <a:rPr sz="1200" b="0" i="0">
                          <a:solidFill>
                            <a:srgbClr val="1E1B16"/>
                          </a:solidFill>
                          <a:latin typeface="Inter"/>
                          <a:ea typeface="Hiragino Sans"/>
                        </a:rPr>
                        <a:t>各グループ8分間の発表</a:t>
                      </a:r>
                    </a:p>
                  </a:txBody>
                  <a:tcPr marT="76200" marR="0" marB="76200" marL="114300" anchor="t">
                    <a:lnL w="0">
                      <a:noFill/>
                    </a:lnL>
                    <a:lnR w="0">
                      <a:noFill/>
                    </a:lnR>
                    <a:lnT w="0">
                      <a:noFill/>
                    </a:lnT>
                    <a:lnB w="6350">
                      <a:solidFill>
                        <a:srgbClr val="D8CCBA"/>
                      </a:solidFill>
                    </a:lnB>
                    <a:noFill/>
                  </a:tcPr>
                </a:tc>
                <a:tc>
                  <a:txBody>
                    <a:bodyPr wrap="square"/>
                    <a:lstStyle/>
                    <a:p>
                      <a:pPr algn="l"/>
                      <a:r>
                        <a:rPr sz="1200" b="0" i="0">
                          <a:solidFill>
                            <a:srgbClr val="1E1B16"/>
                          </a:solidFill>
                          <a:latin typeface="Inter"/>
                          <a:ea typeface="Hiragino Sans"/>
                        </a:rPr>
                        <a:t>データから結論までを一人で通してできる</a:t>
                      </a:r>
                    </a:p>
                  </a:txBody>
                  <a:tcPr marT="76200" marR="0" marB="76200" marL="114300" anchor="t">
                    <a:lnL w="0">
                      <a:noFill/>
                    </a:lnL>
                    <a:lnR w="0">
                      <a:noFill/>
                    </a:lnR>
                    <a:lnT w="0">
                      <a:noFill/>
                    </a:lnT>
                    <a:lnB w="6350">
                      <a:solidFill>
                        <a:srgbClr val="D8CCBA"/>
                      </a:solidFill>
                    </a:lnB>
                    <a:noFill/>
                  </a:tcPr>
                </a:tc>
              </a:tr>
            </a:tbl>
          </a:graphicData>
        </a:graphic>
      </p:graphicFrame>
      <p:sp>
        <p:nvSpPr>
          <p:cNvPr id="9" name="TextBox 8"/>
          <p:cNvSpPr txBox="1"/>
          <p:nvPr/>
        </p:nvSpPr>
        <p:spPr>
          <a:xfrm>
            <a:off x="762000" y="6008489"/>
            <a:ext cx="10820400" cy="457200"/>
          </a:xfrm>
          <a:prstGeom prst="rect">
            <a:avLst/>
          </a:prstGeom>
          <a:noFill/>
        </p:spPr>
        <p:txBody>
          <a:bodyPr wrap="square" anchor="t" lIns="0" rIns="0" tIns="0" bIns="0">
            <a:noAutofit/>
          </a:bodyPr>
          <a:lstStyle/>
          <a:p>
            <a:pPr algn="l">
              <a:lnSpc>
                <a:spcPts val="1800"/>
              </a:lnSpc>
            </a:pPr>
            <a:r>
              <a:rPr sz="1200" b="0" i="0">
                <a:solidFill>
                  <a:srgbClr val="5F574C"/>
                </a:solidFill>
                <a:latin typeface="Inter"/>
                <a:ea typeface="Hiragino Sans"/>
              </a:rPr>
              <a:t>第1〜2回で</a:t>
            </a:r>
            <a:r>
              <a:rPr sz="1200" b="1" i="0">
                <a:solidFill>
                  <a:srgbClr val="A8471F"/>
                </a:solidFill>
                <a:latin typeface="Inter"/>
                <a:ea typeface="Hiragino Sans"/>
              </a:rPr>
              <a:t>整理</a:t>
            </a:r>
            <a:r>
              <a:rPr sz="1200" b="0" i="0">
                <a:solidFill>
                  <a:srgbClr val="5F574C"/>
                </a:solidFill>
                <a:latin typeface="Inter"/>
                <a:ea typeface="Hiragino Sans"/>
              </a:rPr>
              <a:t>、第3〜5回で</a:t>
            </a:r>
            <a:r>
              <a:rPr sz="1200" b="1" i="0">
                <a:solidFill>
                  <a:srgbClr val="A8471F"/>
                </a:solidFill>
                <a:latin typeface="Inter"/>
                <a:ea typeface="Hiragino Sans"/>
              </a:rPr>
              <a:t>答え</a:t>
            </a:r>
            <a:r>
              <a:rPr sz="1200" b="0" i="0">
                <a:solidFill>
                  <a:srgbClr val="5F574C"/>
                </a:solidFill>
                <a:latin typeface="Inter"/>
                <a:ea typeface="Hiragino Sans"/>
              </a:rPr>
              <a:t>、第6〜8回で</a:t>
            </a:r>
            <a:r>
              <a:rPr sz="1200" b="1" i="0">
                <a:solidFill>
                  <a:srgbClr val="A8471F"/>
                </a:solidFill>
                <a:latin typeface="Inter"/>
                <a:ea typeface="Hiragino Sans"/>
              </a:rPr>
              <a:t>伝え</a:t>
            </a:r>
            <a:r>
              <a:rPr sz="1200" b="0" i="0">
                <a:solidFill>
                  <a:srgbClr val="5F574C"/>
                </a:solidFill>
                <a:latin typeface="Inter"/>
                <a:ea typeface="Hiragino Sans"/>
              </a:rPr>
              <a:t>へと、目標の3段階に沿って前半から後半へ積み上がる構成である。 </a:t>
            </a:r>
            <a:r>
              <a:rPr sz="1200" b="1" i="0">
                <a:solidFill>
                  <a:srgbClr val="A8471F"/>
                </a:solidFill>
                <a:latin typeface="Inter"/>
                <a:ea typeface="Hiragino Sans"/>
              </a:rPr>
              <a:t>第5回（ピボットテーブル）</a:t>
            </a:r>
            <a:r>
              <a:rPr sz="1200" b="0" i="0">
                <a:solidFill>
                  <a:srgbClr val="5F574C"/>
                </a:solidFill>
                <a:latin typeface="Inter"/>
                <a:ea typeface="Hiragino Sans"/>
              </a:rPr>
              <a:t>は、昨秋の試行の終了時アンケートで最も評価が高かった回である。</a:t>
            </a:r>
          </a:p>
        </p:txBody>
      </p:sp>
      <p:sp>
        <p:nvSpPr>
          <p:cNvPr id="10" name="Rectangle 9"/>
          <p:cNvSpPr/>
          <p:nvPr/>
        </p:nvSpPr>
        <p:spPr>
          <a:xfrm>
            <a:off x="762000" y="6451600"/>
            <a:ext cx="10668000" cy="4064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762000" y="6451600"/>
            <a:ext cx="10668000" cy="635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62000" y="6605905"/>
            <a:ext cx="1570881" cy="121920"/>
          </a:xfrm>
          <a:prstGeom prst="rect">
            <a:avLst/>
          </a:prstGeom>
          <a:noFill/>
        </p:spPr>
        <p:txBody>
          <a:bodyPr wrap="none" anchor="t" lIns="0" rIns="0" tIns="0" bIns="0">
            <a:noAutofit/>
          </a:bodyPr>
          <a:lstStyle/>
          <a:p>
            <a:pPr algn="l">
              <a:lnSpc>
                <a:spcPts val="960"/>
              </a:lnSpc>
            </a:pPr>
            <a:r>
              <a:rPr sz="800" b="0" i="0" spc="64">
                <a:solidFill>
                  <a:srgbClr val="5F574C"/>
                </a:solidFill>
                <a:latin typeface="Inter"/>
                <a:ea typeface="Hiragino Sans"/>
              </a:rPr>
              <a:t>データリテラシー入門 授業設計</a:t>
            </a:r>
          </a:p>
        </p:txBody>
      </p:sp>
      <p:sp>
        <p:nvSpPr>
          <p:cNvPr id="13" name="TextBox 12"/>
          <p:cNvSpPr txBox="1"/>
          <p:nvPr/>
        </p:nvSpPr>
        <p:spPr>
          <a:xfrm>
            <a:off x="11049546" y="6597968"/>
            <a:ext cx="380454" cy="121920"/>
          </a:xfrm>
          <a:prstGeom prst="rect">
            <a:avLst/>
          </a:prstGeom>
          <a:noFill/>
        </p:spPr>
        <p:txBody>
          <a:bodyPr wrap="none" anchor="t" lIns="0" rIns="0" tIns="0" bIns="0">
            <a:noAutofit/>
          </a:bodyPr>
          <a:lstStyle/>
          <a:p>
            <a:pPr algn="l">
              <a:lnSpc>
                <a:spcPts val="960"/>
              </a:lnSpc>
            </a:pPr>
            <a:r>
              <a:rPr sz="800" b="0" i="0" spc="64">
                <a:solidFill>
                  <a:srgbClr val="5F574C"/>
                </a:solidFill>
                <a:latin typeface="Inter"/>
                <a:ea typeface="Hiragino Sans"/>
              </a:rPr>
              <a:t>05 / 10</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1E8"/>
        </a:solidFill>
        <a:effectLst/>
      </p:bgPr>
    </p:bg>
    <p:spTree>
      <p:nvGrpSpPr>
        <p:cNvPr id="1" name=""/>
        <p:cNvGrpSpPr/>
        <p:nvPr/>
      </p:nvGrpSpPr>
      <p:grpSpPr/>
      <p:sp>
        <p:nvSpPr>
          <p:cNvPr id="2" name="TextBox 1"/>
          <p:cNvSpPr txBox="1"/>
          <p:nvPr/>
        </p:nvSpPr>
        <p:spPr>
          <a:xfrm>
            <a:off x="762000" y="325755"/>
            <a:ext cx="1633637" cy="121920"/>
          </a:xfrm>
          <a:prstGeom prst="rect">
            <a:avLst/>
          </a:prstGeom>
          <a:noFill/>
        </p:spPr>
        <p:txBody>
          <a:bodyPr wrap="none" anchor="t" lIns="0" rIns="0" tIns="0" bIns="0">
            <a:noAutofit/>
          </a:bodyPr>
          <a:lstStyle/>
          <a:p>
            <a:pPr algn="l">
              <a:lnSpc>
                <a:spcPts val="960"/>
              </a:lnSpc>
            </a:pPr>
            <a:r>
              <a:rPr sz="800" b="0" i="0" spc="48">
                <a:solidFill>
                  <a:srgbClr val="5F574C"/>
                </a:solidFill>
                <a:latin typeface="Inter"/>
                <a:ea typeface="Hiragino Sans"/>
              </a:rPr>
              <a:t>授業設計の中身　4/4　1回の流れ</a:t>
            </a:r>
          </a:p>
        </p:txBody>
      </p:sp>
      <p:sp>
        <p:nvSpPr>
          <p:cNvPr id="3" name="TextBox 2"/>
          <p:cNvSpPr txBox="1"/>
          <p:nvPr/>
        </p:nvSpPr>
        <p:spPr>
          <a:xfrm>
            <a:off x="9278094" y="325755"/>
            <a:ext cx="2151906" cy="121920"/>
          </a:xfrm>
          <a:prstGeom prst="rect">
            <a:avLst/>
          </a:prstGeom>
          <a:noFill/>
        </p:spPr>
        <p:txBody>
          <a:bodyPr wrap="none" anchor="t" lIns="0" rIns="0" tIns="0" bIns="0">
            <a:noAutofit/>
          </a:bodyPr>
          <a:lstStyle/>
          <a:p>
            <a:pPr algn="l">
              <a:lnSpc>
                <a:spcPts val="960"/>
              </a:lnSpc>
            </a:pPr>
            <a:r>
              <a:rPr sz="800" b="0" i="0" spc="48">
                <a:solidFill>
                  <a:srgbClr val="5F574C"/>
                </a:solidFill>
                <a:latin typeface="Inter"/>
                <a:ea typeface="Hiragino Sans"/>
              </a:rPr>
              <a:t>データリテラシー入門：表で読み解くデータ</a:t>
            </a:r>
          </a:p>
        </p:txBody>
      </p:sp>
      <p:sp>
        <p:nvSpPr>
          <p:cNvPr id="4" name="TextBox 3"/>
          <p:cNvSpPr txBox="1"/>
          <p:nvPr/>
        </p:nvSpPr>
        <p:spPr>
          <a:xfrm>
            <a:off x="762000" y="841375"/>
            <a:ext cx="11074400" cy="1016000"/>
          </a:xfrm>
          <a:prstGeom prst="rect">
            <a:avLst/>
          </a:prstGeom>
          <a:noFill/>
        </p:spPr>
        <p:txBody>
          <a:bodyPr wrap="square" anchor="t" lIns="0" rIns="0" tIns="0" bIns="0">
            <a:noAutofit/>
          </a:bodyPr>
          <a:lstStyle/>
          <a:p>
            <a:pPr algn="l">
              <a:lnSpc>
                <a:spcPts val="4000"/>
              </a:lnSpc>
            </a:pPr>
            <a:r>
              <a:rPr sz="3200" b="1" i="0">
                <a:solidFill>
                  <a:srgbClr val="1E1B16"/>
                </a:solidFill>
                <a:latin typeface="Playfair Display"/>
                <a:ea typeface="Hiragino Mincho ProN"/>
              </a:rPr>
              <a:t>1回の流れは「説明</a:t>
            </a:r>
            <a:r>
              <a:rPr sz="3200" b="1" i="0">
                <a:solidFill>
                  <a:srgbClr val="A8471F"/>
                </a:solidFill>
                <a:latin typeface="Playfair Display"/>
                <a:ea typeface="Hiragino Mincho ProN"/>
              </a:rPr>
              <a:t>20分</a:t>
            </a:r>
            <a:r>
              <a:rPr sz="3200" b="1" i="0">
                <a:solidFill>
                  <a:srgbClr val="1E1B16"/>
                </a:solidFill>
                <a:latin typeface="Playfair Display"/>
                <a:ea typeface="Hiragino Mincho ProN"/>
              </a:rPr>
              <a:t>・演習</a:t>
            </a:r>
            <a:r>
              <a:rPr sz="3200" b="1" i="0">
                <a:solidFill>
                  <a:srgbClr val="A8471F"/>
                </a:solidFill>
                <a:latin typeface="Playfair Display"/>
                <a:ea typeface="Hiragino Mincho ProN"/>
              </a:rPr>
              <a:t>60分</a:t>
            </a:r>
            <a:r>
              <a:rPr sz="3200" b="1" i="0">
                <a:solidFill>
                  <a:srgbClr val="1E1B16"/>
                </a:solidFill>
                <a:latin typeface="Playfair Display"/>
                <a:ea typeface="Hiragino Mincho ProN"/>
              </a:rPr>
              <a:t>・まとめ</a:t>
            </a:r>
            <a:r>
              <a:rPr sz="3200" b="1" i="0">
                <a:solidFill>
                  <a:srgbClr val="A8471F"/>
                </a:solidFill>
                <a:latin typeface="Playfair Display"/>
                <a:ea typeface="Hiragino Mincho ProN"/>
              </a:rPr>
              <a:t>10分</a:t>
            </a:r>
            <a:r>
              <a:rPr sz="3200" b="1" i="0">
                <a:solidFill>
                  <a:srgbClr val="1E1B16"/>
                </a:solidFill>
                <a:latin typeface="Playfair Display"/>
                <a:ea typeface="Hiragino Mincho ProN"/>
              </a:rPr>
              <a:t>」で演習中心</a:t>
            </a:r>
          </a:p>
        </p:txBody>
      </p:sp>
      <p:sp>
        <p:nvSpPr>
          <p:cNvPr id="5" name="Rectangle 4"/>
          <p:cNvSpPr/>
          <p:nvPr/>
        </p:nvSpPr>
        <p:spPr>
          <a:xfrm>
            <a:off x="762000" y="2070100"/>
            <a:ext cx="10668000" cy="12700"/>
          </a:xfrm>
          <a:prstGeom prst="rect">
            <a:avLst/>
          </a:prstGeom>
          <a:solidFill>
            <a:srgbClr val="1E1B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62000" y="2192020"/>
            <a:ext cx="1127869" cy="182880"/>
          </a:xfrm>
          <a:prstGeom prst="rect">
            <a:avLst/>
          </a:prstGeom>
          <a:noFill/>
        </p:spPr>
        <p:txBody>
          <a:bodyPr wrap="none" anchor="t" lIns="0" rIns="0" tIns="0" bIns="0">
            <a:noAutofit/>
          </a:bodyPr>
          <a:lstStyle/>
          <a:p>
            <a:pPr algn="l">
              <a:lnSpc>
                <a:spcPts val="1439"/>
              </a:lnSpc>
            </a:pPr>
            <a:r>
              <a:rPr sz="1200" b="0" i="0">
                <a:solidFill>
                  <a:srgbClr val="5F574C"/>
                </a:solidFill>
                <a:latin typeface="Inter"/>
                <a:ea typeface="Hiragino Sans"/>
              </a:rPr>
              <a:t>1回 </a:t>
            </a:r>
            <a:r>
              <a:rPr sz="1200" b="1" i="0">
                <a:solidFill>
                  <a:srgbClr val="1E1B16"/>
                </a:solidFill>
                <a:latin typeface="Playfair Display"/>
                <a:ea typeface="Hiragino Mincho ProN"/>
              </a:rPr>
              <a:t>90 分</a:t>
            </a:r>
            <a:r>
              <a:rPr sz="1200" b="0" i="0">
                <a:solidFill>
                  <a:srgbClr val="5F574C"/>
                </a:solidFill>
                <a:latin typeface="Inter"/>
                <a:ea typeface="Hiragino Sans"/>
              </a:rPr>
              <a:t> の内訳</a:t>
            </a:r>
          </a:p>
        </p:txBody>
      </p:sp>
      <p:sp>
        <p:nvSpPr>
          <p:cNvPr id="7" name="Rectangle 6"/>
          <p:cNvSpPr/>
          <p:nvPr/>
        </p:nvSpPr>
        <p:spPr>
          <a:xfrm>
            <a:off x="762000" y="2495550"/>
            <a:ext cx="10668000" cy="609600"/>
          </a:xfrm>
          <a:prstGeom prst="rect">
            <a:avLst/>
          </a:prstGeom>
          <a:noFill/>
          <a:ln w="6350">
            <a:solidFill>
              <a:srgbClr val="D8CCB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768350" y="2501900"/>
            <a:ext cx="2365722" cy="596900"/>
          </a:xfrm>
          <a:prstGeom prst="rect">
            <a:avLst/>
          </a:prstGeom>
          <a:solidFill>
            <a:srgbClr val="FBF8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22438" y="2701925"/>
            <a:ext cx="457547" cy="228600"/>
          </a:xfrm>
          <a:prstGeom prst="rect">
            <a:avLst/>
          </a:prstGeom>
          <a:noFill/>
        </p:spPr>
        <p:txBody>
          <a:bodyPr wrap="none" anchor="t" lIns="0" rIns="0" tIns="0" bIns="0">
            <a:noAutofit/>
          </a:bodyPr>
          <a:lstStyle/>
          <a:p>
            <a:pPr algn="l">
              <a:lnSpc>
                <a:spcPts val="1800"/>
              </a:lnSpc>
            </a:pPr>
            <a:r>
              <a:rPr sz="1500" b="1" i="0">
                <a:solidFill>
                  <a:srgbClr val="1E1B16"/>
                </a:solidFill>
                <a:latin typeface="Playfair Display"/>
                <a:ea typeface="Hiragino Mincho ProN"/>
              </a:rPr>
              <a:t>20 分</a:t>
            </a:r>
          </a:p>
        </p:txBody>
      </p:sp>
      <p:sp>
        <p:nvSpPr>
          <p:cNvPr id="10" name="Rectangle 9"/>
          <p:cNvSpPr/>
          <p:nvPr/>
        </p:nvSpPr>
        <p:spPr>
          <a:xfrm>
            <a:off x="3134072" y="2501900"/>
            <a:ext cx="7103517" cy="596900"/>
          </a:xfrm>
          <a:prstGeom prst="rect">
            <a:avLst/>
          </a:prstGeom>
          <a:solidFill>
            <a:srgbClr val="A847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53436" y="2701925"/>
            <a:ext cx="464790" cy="228600"/>
          </a:xfrm>
          <a:prstGeom prst="rect">
            <a:avLst/>
          </a:prstGeom>
          <a:noFill/>
        </p:spPr>
        <p:txBody>
          <a:bodyPr wrap="none" anchor="t" lIns="0" rIns="0" tIns="0" bIns="0">
            <a:noAutofit/>
          </a:bodyPr>
          <a:lstStyle/>
          <a:p>
            <a:pPr algn="l">
              <a:lnSpc>
                <a:spcPts val="1800"/>
              </a:lnSpc>
            </a:pPr>
            <a:r>
              <a:rPr sz="1500" b="1" i="0">
                <a:solidFill>
                  <a:srgbClr val="F6F1E8"/>
                </a:solidFill>
                <a:latin typeface="Playfair Display"/>
                <a:ea typeface="Hiragino Mincho ProN"/>
              </a:rPr>
              <a:t>60 分</a:t>
            </a:r>
          </a:p>
        </p:txBody>
      </p:sp>
      <p:sp>
        <p:nvSpPr>
          <p:cNvPr id="12" name="Rectangle 11"/>
          <p:cNvSpPr/>
          <p:nvPr/>
        </p:nvSpPr>
        <p:spPr>
          <a:xfrm>
            <a:off x="10237589" y="2501900"/>
            <a:ext cx="1186061" cy="596900"/>
          </a:xfrm>
          <a:prstGeom prst="rect">
            <a:avLst/>
          </a:prstGeom>
          <a:solidFill>
            <a:srgbClr val="C99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615166" y="2701925"/>
            <a:ext cx="430857" cy="228600"/>
          </a:xfrm>
          <a:prstGeom prst="rect">
            <a:avLst/>
          </a:prstGeom>
          <a:noFill/>
        </p:spPr>
        <p:txBody>
          <a:bodyPr wrap="none" anchor="t" lIns="0" rIns="0" tIns="0" bIns="0">
            <a:noAutofit/>
          </a:bodyPr>
          <a:lstStyle/>
          <a:p>
            <a:pPr algn="l">
              <a:lnSpc>
                <a:spcPts val="1800"/>
              </a:lnSpc>
            </a:pPr>
            <a:r>
              <a:rPr sz="1500" b="1" i="0">
                <a:solidFill>
                  <a:srgbClr val="1E1B16"/>
                </a:solidFill>
                <a:latin typeface="Playfair Display"/>
                <a:ea typeface="Hiragino Mincho ProN"/>
              </a:rPr>
              <a:t>10 分</a:t>
            </a:r>
          </a:p>
        </p:txBody>
      </p:sp>
      <p:sp>
        <p:nvSpPr>
          <p:cNvPr id="14" name="TextBox 13"/>
          <p:cNvSpPr txBox="1"/>
          <p:nvPr/>
        </p:nvSpPr>
        <p:spPr>
          <a:xfrm>
            <a:off x="762000" y="3613150"/>
            <a:ext cx="3511296" cy="355600"/>
          </a:xfrm>
          <a:prstGeom prst="rect">
            <a:avLst/>
          </a:prstGeom>
          <a:noFill/>
        </p:spPr>
        <p:txBody>
          <a:bodyPr wrap="square" anchor="t" lIns="0" rIns="0" tIns="0" bIns="0">
            <a:noAutofit/>
          </a:bodyPr>
          <a:lstStyle/>
          <a:p>
            <a:pPr algn="l">
              <a:lnSpc>
                <a:spcPts val="2800"/>
              </a:lnSpc>
            </a:pPr>
            <a:r>
              <a:rPr sz="2800" b="1" i="0">
                <a:solidFill>
                  <a:srgbClr val="1E1B16"/>
                </a:solidFill>
                <a:latin typeface="Playfair Display"/>
                <a:ea typeface="Hiragino Mincho ProN"/>
              </a:rPr>
              <a:t>20</a:t>
            </a:r>
            <a:r>
              <a:rPr sz="1500" b="1" i="0">
                <a:solidFill>
                  <a:srgbClr val="1E1B16"/>
                </a:solidFill>
                <a:latin typeface="Playfair Display"/>
                <a:ea typeface="Hiragino Mincho ProN"/>
              </a:rPr>
              <a:t> 分</a:t>
            </a:r>
          </a:p>
        </p:txBody>
      </p:sp>
      <p:sp>
        <p:nvSpPr>
          <p:cNvPr id="15" name="TextBox 14"/>
          <p:cNvSpPr txBox="1"/>
          <p:nvPr/>
        </p:nvSpPr>
        <p:spPr>
          <a:xfrm>
            <a:off x="762000" y="4037965"/>
            <a:ext cx="889000" cy="213360"/>
          </a:xfrm>
          <a:prstGeom prst="rect">
            <a:avLst/>
          </a:prstGeom>
          <a:noFill/>
        </p:spPr>
        <p:txBody>
          <a:bodyPr wrap="none" anchor="t" lIns="0" rIns="0" tIns="0" bIns="0">
            <a:noAutofit/>
          </a:bodyPr>
          <a:lstStyle/>
          <a:p>
            <a:pPr algn="l">
              <a:lnSpc>
                <a:spcPts val="1680"/>
              </a:lnSpc>
            </a:pPr>
            <a:r>
              <a:rPr sz="1400" b="1" i="0">
                <a:solidFill>
                  <a:srgbClr val="1E1B16"/>
                </a:solidFill>
                <a:latin typeface="Inter"/>
                <a:ea typeface="Hiragino Sans"/>
              </a:rPr>
              <a:t>説明とデモ</a:t>
            </a:r>
          </a:p>
        </p:txBody>
      </p:sp>
      <p:sp>
        <p:nvSpPr>
          <p:cNvPr id="16" name="TextBox 15"/>
          <p:cNvSpPr txBox="1"/>
          <p:nvPr/>
        </p:nvSpPr>
        <p:spPr>
          <a:xfrm>
            <a:off x="762000" y="4290060"/>
            <a:ext cx="3403600" cy="487670"/>
          </a:xfrm>
          <a:prstGeom prst="rect">
            <a:avLst/>
          </a:prstGeom>
          <a:noFill/>
        </p:spPr>
        <p:txBody>
          <a:bodyPr wrap="square" anchor="t" lIns="0" rIns="0" tIns="0" bIns="0">
            <a:noAutofit/>
          </a:bodyPr>
          <a:lstStyle/>
          <a:p>
            <a:pPr algn="l">
              <a:lnSpc>
                <a:spcPts val="1920"/>
              </a:lnSpc>
            </a:pPr>
            <a:r>
              <a:rPr sz="1200" b="0" i="0">
                <a:solidFill>
                  <a:srgbClr val="5F574C"/>
                </a:solidFill>
                <a:latin typeface="Inter"/>
                <a:ea typeface="Hiragino Sans"/>
              </a:rPr>
              <a:t>毎回の冒頭に、その回の操作と考え方を説明し、手順をデモで示す。</a:t>
            </a:r>
          </a:p>
        </p:txBody>
      </p:sp>
      <p:sp>
        <p:nvSpPr>
          <p:cNvPr id="17" name="Rectangle 16"/>
          <p:cNvSpPr/>
          <p:nvPr/>
        </p:nvSpPr>
        <p:spPr>
          <a:xfrm>
            <a:off x="4318000" y="3556000"/>
            <a:ext cx="3556000" cy="164906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4318000" y="3556000"/>
            <a:ext cx="6350" cy="1649065"/>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629150" y="3613150"/>
            <a:ext cx="3175254" cy="355600"/>
          </a:xfrm>
          <a:prstGeom prst="rect">
            <a:avLst/>
          </a:prstGeom>
          <a:noFill/>
        </p:spPr>
        <p:txBody>
          <a:bodyPr wrap="square" anchor="t" lIns="0" rIns="0" tIns="0" bIns="0">
            <a:noAutofit/>
          </a:bodyPr>
          <a:lstStyle/>
          <a:p>
            <a:pPr algn="l">
              <a:lnSpc>
                <a:spcPts val="2800"/>
              </a:lnSpc>
            </a:pPr>
            <a:r>
              <a:rPr sz="2800" b="1" i="0">
                <a:solidFill>
                  <a:srgbClr val="A8471F"/>
                </a:solidFill>
                <a:latin typeface="Playfair Display"/>
                <a:ea typeface="Hiragino Mincho ProN"/>
              </a:rPr>
              <a:t>60</a:t>
            </a:r>
            <a:r>
              <a:rPr sz="1500" b="1" i="0">
                <a:solidFill>
                  <a:srgbClr val="A8471F"/>
                </a:solidFill>
                <a:latin typeface="Playfair Display"/>
                <a:ea typeface="Hiragino Mincho ProN"/>
              </a:rPr>
              <a:t> 分</a:t>
            </a:r>
          </a:p>
        </p:txBody>
      </p:sp>
      <p:sp>
        <p:nvSpPr>
          <p:cNvPr id="20" name="TextBox 19"/>
          <p:cNvSpPr txBox="1"/>
          <p:nvPr/>
        </p:nvSpPr>
        <p:spPr>
          <a:xfrm>
            <a:off x="4629150" y="4037965"/>
            <a:ext cx="2179687" cy="213360"/>
          </a:xfrm>
          <a:prstGeom prst="rect">
            <a:avLst/>
          </a:prstGeom>
          <a:noFill/>
        </p:spPr>
        <p:txBody>
          <a:bodyPr wrap="none" anchor="t" lIns="0" rIns="0" tIns="0" bIns="0">
            <a:noAutofit/>
          </a:bodyPr>
          <a:lstStyle/>
          <a:p>
            <a:pPr algn="l">
              <a:lnSpc>
                <a:spcPts val="1680"/>
              </a:lnSpc>
            </a:pPr>
            <a:r>
              <a:rPr sz="1400" b="1" i="0">
                <a:solidFill>
                  <a:srgbClr val="1E1B16"/>
                </a:solidFill>
                <a:latin typeface="Inter"/>
                <a:ea typeface="Hiragino Sans"/>
              </a:rPr>
              <a:t>演習（授業時間の3分の2）</a:t>
            </a:r>
          </a:p>
        </p:txBody>
      </p:sp>
      <p:sp>
        <p:nvSpPr>
          <p:cNvPr id="21" name="TextBox 20"/>
          <p:cNvSpPr txBox="1"/>
          <p:nvPr/>
        </p:nvSpPr>
        <p:spPr>
          <a:xfrm>
            <a:off x="4629150" y="4290060"/>
            <a:ext cx="3092450" cy="731500"/>
          </a:xfrm>
          <a:prstGeom prst="rect">
            <a:avLst/>
          </a:prstGeom>
          <a:noFill/>
        </p:spPr>
        <p:txBody>
          <a:bodyPr wrap="square" anchor="t" lIns="0" rIns="0" tIns="0" bIns="0">
            <a:noAutofit/>
          </a:bodyPr>
          <a:lstStyle/>
          <a:p>
            <a:pPr algn="l">
              <a:lnSpc>
                <a:spcPts val="1920"/>
              </a:lnSpc>
            </a:pPr>
            <a:r>
              <a:rPr sz="1200" b="0" i="0">
                <a:solidFill>
                  <a:srgbClr val="5F574C"/>
                </a:solidFill>
                <a:latin typeface="Inter"/>
                <a:ea typeface="Hiragino Sans"/>
              </a:rPr>
              <a:t>受講者が手を動かす時間。教員とTAが巡回してサポートする。TAの配置が前提となる設計である。</a:t>
            </a:r>
          </a:p>
        </p:txBody>
      </p:sp>
      <p:sp>
        <p:nvSpPr>
          <p:cNvPr id="22" name="Rectangle 21"/>
          <p:cNvSpPr/>
          <p:nvPr/>
        </p:nvSpPr>
        <p:spPr>
          <a:xfrm>
            <a:off x="7874000" y="3556000"/>
            <a:ext cx="3556000" cy="164906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74000" y="3556000"/>
            <a:ext cx="6350" cy="1649065"/>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185150" y="3613150"/>
            <a:ext cx="3504438" cy="355600"/>
          </a:xfrm>
          <a:prstGeom prst="rect">
            <a:avLst/>
          </a:prstGeom>
          <a:noFill/>
        </p:spPr>
        <p:txBody>
          <a:bodyPr wrap="square" anchor="t" lIns="0" rIns="0" tIns="0" bIns="0">
            <a:noAutofit/>
          </a:bodyPr>
          <a:lstStyle/>
          <a:p>
            <a:pPr algn="l">
              <a:lnSpc>
                <a:spcPts val="2800"/>
              </a:lnSpc>
            </a:pPr>
            <a:r>
              <a:rPr sz="2800" b="1" i="0">
                <a:solidFill>
                  <a:srgbClr val="1E1B16"/>
                </a:solidFill>
                <a:latin typeface="Playfair Display"/>
                <a:ea typeface="Hiragino Mincho ProN"/>
              </a:rPr>
              <a:t>10</a:t>
            </a:r>
            <a:r>
              <a:rPr sz="1500" b="1" i="0">
                <a:solidFill>
                  <a:srgbClr val="1E1B16"/>
                </a:solidFill>
                <a:latin typeface="Playfair Display"/>
                <a:ea typeface="Hiragino Mincho ProN"/>
              </a:rPr>
              <a:t> 分</a:t>
            </a:r>
          </a:p>
        </p:txBody>
      </p:sp>
      <p:sp>
        <p:nvSpPr>
          <p:cNvPr id="25" name="TextBox 24"/>
          <p:cNvSpPr txBox="1"/>
          <p:nvPr/>
        </p:nvSpPr>
        <p:spPr>
          <a:xfrm>
            <a:off x="8185150" y="4037965"/>
            <a:ext cx="1422400" cy="213360"/>
          </a:xfrm>
          <a:prstGeom prst="rect">
            <a:avLst/>
          </a:prstGeom>
          <a:noFill/>
        </p:spPr>
        <p:txBody>
          <a:bodyPr wrap="none" anchor="t" lIns="0" rIns="0" tIns="0" bIns="0">
            <a:noAutofit/>
          </a:bodyPr>
          <a:lstStyle/>
          <a:p>
            <a:pPr algn="l">
              <a:lnSpc>
                <a:spcPts val="1680"/>
              </a:lnSpc>
            </a:pPr>
            <a:r>
              <a:rPr sz="1400" b="1" i="0">
                <a:solidFill>
                  <a:srgbClr val="1E1B16"/>
                </a:solidFill>
                <a:latin typeface="Inter"/>
                <a:ea typeface="Hiragino Sans"/>
              </a:rPr>
              <a:t>まとめと課題説明</a:t>
            </a:r>
          </a:p>
        </p:txBody>
      </p:sp>
      <p:sp>
        <p:nvSpPr>
          <p:cNvPr id="26" name="TextBox 25"/>
          <p:cNvSpPr txBox="1"/>
          <p:nvPr/>
        </p:nvSpPr>
        <p:spPr>
          <a:xfrm>
            <a:off x="8185150" y="4290060"/>
            <a:ext cx="3397250" cy="487670"/>
          </a:xfrm>
          <a:prstGeom prst="rect">
            <a:avLst/>
          </a:prstGeom>
          <a:noFill/>
        </p:spPr>
        <p:txBody>
          <a:bodyPr wrap="square" anchor="t" lIns="0" rIns="0" tIns="0" bIns="0">
            <a:noAutofit/>
          </a:bodyPr>
          <a:lstStyle/>
          <a:p>
            <a:pPr algn="l">
              <a:lnSpc>
                <a:spcPts val="1920"/>
              </a:lnSpc>
            </a:pPr>
            <a:r>
              <a:rPr sz="1200" b="0" i="0">
                <a:solidFill>
                  <a:srgbClr val="5F574C"/>
                </a:solidFill>
                <a:latin typeface="Inter"/>
                <a:ea typeface="Hiragino Sans"/>
              </a:rPr>
              <a:t>最後に要点を整理し、その週の課題（次の授業までに提出）を説明する。</a:t>
            </a:r>
          </a:p>
        </p:txBody>
      </p:sp>
      <p:sp>
        <p:nvSpPr>
          <p:cNvPr id="27" name="Rectangle 26"/>
          <p:cNvSpPr/>
          <p:nvPr/>
        </p:nvSpPr>
        <p:spPr>
          <a:xfrm>
            <a:off x="762000" y="5740400"/>
            <a:ext cx="10668000" cy="24383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762000" y="5740400"/>
            <a:ext cx="19050" cy="243830"/>
          </a:xfrm>
          <a:prstGeom prst="rect">
            <a:avLst/>
          </a:prstGeom>
          <a:solidFill>
            <a:srgbClr val="C99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908050" y="5709285"/>
            <a:ext cx="6524278" cy="243840"/>
          </a:xfrm>
          <a:prstGeom prst="rect">
            <a:avLst/>
          </a:prstGeom>
          <a:noFill/>
        </p:spPr>
        <p:txBody>
          <a:bodyPr wrap="none" anchor="t" lIns="0" rIns="0" tIns="0" bIns="0">
            <a:noAutofit/>
          </a:bodyPr>
          <a:lstStyle/>
          <a:p>
            <a:pPr algn="l">
              <a:lnSpc>
                <a:spcPts val="1920"/>
              </a:lnSpc>
            </a:pPr>
            <a:r>
              <a:rPr sz="1200" b="0" i="0">
                <a:solidFill>
                  <a:srgbClr val="5F574C"/>
                </a:solidFill>
                <a:latin typeface="Inter"/>
                <a:ea typeface="Hiragino Sans"/>
              </a:rPr>
              <a:t>演習で使うデータはすべて教員が用意した架空のサンプルであり、実在の個人情報は使わない。</a:t>
            </a:r>
          </a:p>
        </p:txBody>
      </p:sp>
      <p:sp>
        <p:nvSpPr>
          <p:cNvPr id="30" name="Rectangle 29"/>
          <p:cNvSpPr/>
          <p:nvPr/>
        </p:nvSpPr>
        <p:spPr>
          <a:xfrm>
            <a:off x="762000" y="6337300"/>
            <a:ext cx="10668000" cy="2413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762000" y="6337300"/>
            <a:ext cx="10668000" cy="635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762000" y="6453505"/>
            <a:ext cx="2044204" cy="121920"/>
          </a:xfrm>
          <a:prstGeom prst="rect">
            <a:avLst/>
          </a:prstGeom>
          <a:noFill/>
        </p:spPr>
        <p:txBody>
          <a:bodyPr wrap="none" anchor="t" lIns="0" rIns="0" tIns="0" bIns="0">
            <a:noAutofit/>
          </a:bodyPr>
          <a:lstStyle/>
          <a:p>
            <a:pPr algn="l">
              <a:lnSpc>
                <a:spcPts val="960"/>
              </a:lnSpc>
            </a:pPr>
            <a:r>
              <a:rPr sz="800" b="0" i="0" spc="48">
                <a:solidFill>
                  <a:srgbClr val="5F574C"/>
                </a:solidFill>
                <a:latin typeface="Inter"/>
                <a:ea typeface="Hiragino Sans"/>
              </a:rPr>
              <a:t>データリテラシー入門　授業設計説明資料</a:t>
            </a:r>
          </a:p>
        </p:txBody>
      </p:sp>
      <p:sp>
        <p:nvSpPr>
          <p:cNvPr id="33" name="TextBox 32"/>
          <p:cNvSpPr txBox="1"/>
          <p:nvPr/>
        </p:nvSpPr>
        <p:spPr>
          <a:xfrm>
            <a:off x="11061005" y="6453505"/>
            <a:ext cx="368995" cy="121920"/>
          </a:xfrm>
          <a:prstGeom prst="rect">
            <a:avLst/>
          </a:prstGeom>
          <a:noFill/>
        </p:spPr>
        <p:txBody>
          <a:bodyPr wrap="none" anchor="t" lIns="0" rIns="0" tIns="0" bIns="0">
            <a:noAutofit/>
          </a:bodyPr>
          <a:lstStyle/>
          <a:p>
            <a:pPr algn="l">
              <a:lnSpc>
                <a:spcPts val="960"/>
              </a:lnSpc>
            </a:pPr>
            <a:r>
              <a:rPr sz="800" b="0" i="0" spc="48">
                <a:solidFill>
                  <a:srgbClr val="5F574C"/>
                </a:solidFill>
                <a:latin typeface="Inter"/>
                <a:ea typeface="Hiragino Sans"/>
              </a:rPr>
              <a:t>06 / 10</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blipFill dpi="0" rotWithShape="1">
          <a:blip r:embed="rId2"/>
          <a:srcRect/>
          <a:stretch>
            <a:fillRect/>
          </a:stretch>
        </a:blipFill>
        <a:effectLst/>
      </p:bgPr>
    </p:bg>
    <p:spTree>
      <p:nvGrpSpPr>
        <p:cNvPr id="1" name=""/>
        <p:cNvGrpSpPr/>
        <p:nvPr/>
      </p:nvGrpSpPr>
      <p:grpSpPr/>
      <p:sp>
        <p:nvSpPr>
          <p:cNvPr id="2" name="TextBox 1"/>
          <p:cNvSpPr txBox="1"/>
          <p:nvPr/>
        </p:nvSpPr>
        <p:spPr>
          <a:xfrm>
            <a:off x="762000" y="325755"/>
            <a:ext cx="430808" cy="121920"/>
          </a:xfrm>
          <a:prstGeom prst="rect">
            <a:avLst/>
          </a:prstGeom>
          <a:noFill/>
        </p:spPr>
        <p:txBody>
          <a:bodyPr wrap="none" anchor="t" lIns="0" rIns="0" tIns="0" bIns="0">
            <a:noAutofit/>
          </a:bodyPr>
          <a:lstStyle/>
          <a:p>
            <a:pPr algn="l">
              <a:lnSpc>
                <a:spcPts val="960"/>
              </a:lnSpc>
            </a:pPr>
            <a:r>
              <a:rPr sz="800" b="0" i="0" spc="48">
                <a:solidFill>
                  <a:srgbClr val="5F574C"/>
                </a:solidFill>
                <a:latin typeface="Inter"/>
                <a:ea typeface="Hiragino Sans"/>
              </a:rPr>
              <a:t>成績評価</a:t>
            </a:r>
          </a:p>
        </p:txBody>
      </p:sp>
      <p:sp>
        <p:nvSpPr>
          <p:cNvPr id="3" name="TextBox 2"/>
          <p:cNvSpPr txBox="1"/>
          <p:nvPr/>
        </p:nvSpPr>
        <p:spPr>
          <a:xfrm>
            <a:off x="8631932" y="325755"/>
            <a:ext cx="2798068" cy="121920"/>
          </a:xfrm>
          <a:prstGeom prst="rect">
            <a:avLst/>
          </a:prstGeom>
          <a:noFill/>
        </p:spPr>
        <p:txBody>
          <a:bodyPr wrap="none" anchor="t" lIns="0" rIns="0" tIns="0" bIns="0">
            <a:noAutofit/>
          </a:bodyPr>
          <a:lstStyle/>
          <a:p>
            <a:pPr algn="l">
              <a:lnSpc>
                <a:spcPts val="960"/>
              </a:lnSpc>
            </a:pPr>
            <a:r>
              <a:rPr sz="800" b="0" i="0" spc="48">
                <a:solidFill>
                  <a:srgbClr val="5F574C"/>
                </a:solidFill>
                <a:latin typeface="Inter"/>
                <a:ea typeface="Hiragino Sans"/>
              </a:rPr>
              <a:t>「データリテラシー入門：表で読み解くデータ」授業設計</a:t>
            </a:r>
          </a:p>
        </p:txBody>
      </p:sp>
      <p:sp>
        <p:nvSpPr>
          <p:cNvPr id="4" name="TextBox 3"/>
          <p:cNvSpPr txBox="1"/>
          <p:nvPr/>
        </p:nvSpPr>
        <p:spPr>
          <a:xfrm>
            <a:off x="762000" y="714375"/>
            <a:ext cx="9411097" cy="460375"/>
          </a:xfrm>
          <a:prstGeom prst="rect">
            <a:avLst/>
          </a:prstGeom>
          <a:noFill/>
        </p:spPr>
        <p:txBody>
          <a:bodyPr wrap="none" anchor="t" lIns="0" rIns="0" tIns="0" bIns="0">
            <a:noAutofit/>
          </a:bodyPr>
          <a:lstStyle/>
          <a:p>
            <a:pPr algn="l">
              <a:lnSpc>
                <a:spcPts val="3625"/>
              </a:lnSpc>
            </a:pPr>
            <a:r>
              <a:rPr sz="2900" b="1" i="0">
                <a:solidFill>
                  <a:srgbClr val="1E1B16"/>
                </a:solidFill>
                <a:latin typeface="Playfair Display"/>
                <a:ea typeface="Hiragino Mincho ProN"/>
              </a:rPr>
              <a:t>評価は演習課題と期末レポートで9割、処理の過程も見る</a:t>
            </a:r>
          </a:p>
        </p:txBody>
      </p:sp>
      <p:sp>
        <p:nvSpPr>
          <p:cNvPr id="5" name="Rectangle 4"/>
          <p:cNvSpPr/>
          <p:nvPr/>
        </p:nvSpPr>
        <p:spPr>
          <a:xfrm>
            <a:off x="762000" y="1336675"/>
            <a:ext cx="10668000" cy="12700"/>
          </a:xfrm>
          <a:prstGeom prst="rect">
            <a:avLst/>
          </a:prstGeom>
          <a:solidFill>
            <a:srgbClr val="1E1B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62000" y="2192020"/>
            <a:ext cx="2133600" cy="182880"/>
          </a:xfrm>
          <a:prstGeom prst="rect">
            <a:avLst/>
          </a:prstGeom>
          <a:noFill/>
        </p:spPr>
        <p:txBody>
          <a:bodyPr wrap="none" anchor="t" lIns="0" rIns="0" tIns="0" bIns="0">
            <a:noAutofit/>
          </a:bodyPr>
          <a:lstStyle/>
          <a:p>
            <a:pPr algn="l">
              <a:lnSpc>
                <a:spcPts val="1439"/>
              </a:lnSpc>
            </a:pPr>
            <a:r>
              <a:rPr sz="1200" b="0" i="0">
                <a:solidFill>
                  <a:srgbClr val="5F574C"/>
                </a:solidFill>
                <a:latin typeface="Inter"/>
                <a:ea typeface="Hiragino Sans"/>
              </a:rPr>
              <a:t>成績評価の配分（合計</a:t>
            </a:r>
            <a:r>
              <a:rPr sz="1200" b="0" i="0">
                <a:solidFill>
                  <a:srgbClr val="5F574C"/>
                </a:solidFill>
                <a:latin typeface="Inter"/>
                <a:ea typeface="Hiragino Sans"/>
              </a:rPr>
              <a:t>要確認</a:t>
            </a:r>
            <a:r>
              <a:rPr sz="1200" b="0" i="0">
                <a:solidFill>
                  <a:srgbClr val="5F574C"/>
                </a:solidFill>
                <a:latin typeface="Inter"/>
                <a:ea typeface="Hiragino Sans"/>
              </a:rPr>
              <a:t>）</a:t>
            </a:r>
          </a:p>
        </p:txBody>
      </p:sp>
      <p:sp>
        <p:nvSpPr>
          <p:cNvPr id="7" name="Rectangle 6"/>
          <p:cNvSpPr/>
          <p:nvPr/>
        </p:nvSpPr>
        <p:spPr>
          <a:xfrm>
            <a:off x="762000" y="2432050"/>
            <a:ext cx="6477000" cy="825500"/>
          </a:xfrm>
          <a:prstGeom prst="rect">
            <a:avLst/>
          </a:prstGeom>
          <a:noFill/>
          <a:ln w="6350">
            <a:solidFill>
              <a:srgbClr val="1E1B1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768350" y="2438400"/>
            <a:ext cx="646410" cy="812800"/>
          </a:xfrm>
          <a:prstGeom prst="rect">
            <a:avLst/>
          </a:prstGeom>
          <a:solidFill>
            <a:srgbClr val="C99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06016" y="2739390"/>
            <a:ext cx="371078" cy="213360"/>
          </a:xfrm>
          <a:prstGeom prst="rect">
            <a:avLst/>
          </a:prstGeom>
          <a:noFill/>
        </p:spPr>
        <p:txBody>
          <a:bodyPr wrap="none" anchor="t" lIns="0" rIns="0" tIns="0" bIns="0">
            <a:noAutofit/>
          </a:bodyPr>
          <a:lstStyle/>
          <a:p>
            <a:pPr algn="l">
              <a:lnSpc>
                <a:spcPts val="1680"/>
              </a:lnSpc>
            </a:pPr>
            <a:r>
              <a:rPr sz="1400" b="1" i="0">
                <a:solidFill>
                  <a:srgbClr val="1E1B16"/>
                </a:solidFill>
                <a:latin typeface="Inter"/>
                <a:ea typeface="Hiragino Sans"/>
              </a:rPr>
              <a:t>10%</a:t>
            </a:r>
          </a:p>
        </p:txBody>
      </p:sp>
      <p:sp>
        <p:nvSpPr>
          <p:cNvPr id="10" name="Rectangle 9"/>
          <p:cNvSpPr/>
          <p:nvPr/>
        </p:nvSpPr>
        <p:spPr>
          <a:xfrm>
            <a:off x="1414760" y="2438400"/>
            <a:ext cx="2585690" cy="81280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500412" y="2739390"/>
            <a:ext cx="414338" cy="213360"/>
          </a:xfrm>
          <a:prstGeom prst="rect">
            <a:avLst/>
          </a:prstGeom>
          <a:noFill/>
        </p:spPr>
        <p:txBody>
          <a:bodyPr wrap="none" anchor="t" lIns="0" rIns="0" tIns="0" bIns="0">
            <a:noAutofit/>
          </a:bodyPr>
          <a:lstStyle/>
          <a:p>
            <a:pPr algn="l">
              <a:lnSpc>
                <a:spcPts val="1680"/>
              </a:lnSpc>
            </a:pPr>
            <a:r>
              <a:rPr sz="1400" b="1" i="0">
                <a:solidFill>
                  <a:srgbClr val="1E1B16"/>
                </a:solidFill>
                <a:latin typeface="Inter"/>
                <a:ea typeface="Hiragino Sans"/>
              </a:rPr>
              <a:t>40%</a:t>
            </a:r>
          </a:p>
        </p:txBody>
      </p:sp>
      <p:sp>
        <p:nvSpPr>
          <p:cNvPr id="12" name="Rectangle 11"/>
          <p:cNvSpPr/>
          <p:nvPr/>
        </p:nvSpPr>
        <p:spPr>
          <a:xfrm>
            <a:off x="4000450" y="2438400"/>
            <a:ext cx="3232150" cy="812800"/>
          </a:xfrm>
          <a:prstGeom prst="rect">
            <a:avLst/>
          </a:prstGeom>
          <a:solidFill>
            <a:srgbClr val="A847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414119" y="2739390"/>
            <a:ext cx="404763" cy="213360"/>
          </a:xfrm>
          <a:prstGeom prst="rect">
            <a:avLst/>
          </a:prstGeom>
          <a:noFill/>
        </p:spPr>
        <p:txBody>
          <a:bodyPr wrap="none" anchor="t" lIns="0" rIns="0" tIns="0" bIns="0">
            <a:noAutofit/>
          </a:bodyPr>
          <a:lstStyle/>
          <a:p>
            <a:pPr algn="l">
              <a:lnSpc>
                <a:spcPts val="1680"/>
              </a:lnSpc>
            </a:pPr>
            <a:r>
              <a:rPr sz="1400" b="1" i="0">
                <a:solidFill>
                  <a:srgbClr val="FBF8F2"/>
                </a:solidFill>
                <a:latin typeface="Inter"/>
                <a:ea typeface="Hiragino Sans"/>
              </a:rPr>
              <a:t>50%</a:t>
            </a:r>
          </a:p>
        </p:txBody>
      </p:sp>
      <p:sp>
        <p:nvSpPr>
          <p:cNvPr id="14" name="Rectangle 13"/>
          <p:cNvSpPr/>
          <p:nvPr/>
        </p:nvSpPr>
        <p:spPr>
          <a:xfrm>
            <a:off x="762000" y="3562350"/>
            <a:ext cx="1193354" cy="60325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762000" y="3562350"/>
            <a:ext cx="6350" cy="60325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20750" y="3595370"/>
            <a:ext cx="304800" cy="182880"/>
          </a:xfrm>
          <a:prstGeom prst="rect">
            <a:avLst/>
          </a:prstGeom>
          <a:noFill/>
        </p:spPr>
        <p:txBody>
          <a:bodyPr wrap="none" anchor="t" lIns="0" rIns="0" tIns="0" bIns="0">
            <a:noAutofit/>
          </a:bodyPr>
          <a:lstStyle/>
          <a:p>
            <a:pPr algn="l">
              <a:lnSpc>
                <a:spcPts val="1439"/>
              </a:lnSpc>
            </a:pPr>
            <a:r>
              <a:rPr sz="1200" b="0" i="0">
                <a:solidFill>
                  <a:srgbClr val="5F574C"/>
                </a:solidFill>
                <a:latin typeface="Inter"/>
                <a:ea typeface="Hiragino Sans"/>
              </a:rPr>
              <a:t>出席</a:t>
            </a:r>
          </a:p>
        </p:txBody>
      </p:sp>
      <p:sp>
        <p:nvSpPr>
          <p:cNvPr id="17" name="TextBox 16"/>
          <p:cNvSpPr txBox="1"/>
          <p:nvPr/>
        </p:nvSpPr>
        <p:spPr>
          <a:xfrm>
            <a:off x="920750" y="3879850"/>
            <a:ext cx="490786" cy="279400"/>
          </a:xfrm>
          <a:prstGeom prst="rect">
            <a:avLst/>
          </a:prstGeom>
          <a:noFill/>
        </p:spPr>
        <p:txBody>
          <a:bodyPr wrap="none" anchor="t" lIns="0" rIns="0" tIns="0" bIns="0">
            <a:noAutofit/>
          </a:bodyPr>
          <a:lstStyle/>
          <a:p>
            <a:pPr algn="l">
              <a:lnSpc>
                <a:spcPts val="2200"/>
              </a:lnSpc>
            </a:pPr>
            <a:r>
              <a:rPr sz="2200" b="1" i="0">
                <a:solidFill>
                  <a:srgbClr val="1E1B16"/>
                </a:solidFill>
                <a:latin typeface="Playfair Display"/>
                <a:ea typeface="Hiragino Mincho ProN"/>
              </a:rPr>
              <a:t>10%</a:t>
            </a:r>
          </a:p>
        </p:txBody>
      </p:sp>
      <p:sp>
        <p:nvSpPr>
          <p:cNvPr id="18" name="Rectangle 17"/>
          <p:cNvSpPr/>
          <p:nvPr/>
        </p:nvSpPr>
        <p:spPr>
          <a:xfrm>
            <a:off x="1955354" y="3562350"/>
            <a:ext cx="2434927" cy="60325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955354" y="3562350"/>
            <a:ext cx="6350" cy="60325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2114104" y="3595370"/>
            <a:ext cx="2235051" cy="182880"/>
          </a:xfrm>
          <a:prstGeom prst="rect">
            <a:avLst/>
          </a:prstGeom>
          <a:noFill/>
        </p:spPr>
        <p:txBody>
          <a:bodyPr wrap="none" anchor="t" lIns="0" rIns="0" tIns="0" bIns="0">
            <a:noAutofit/>
          </a:bodyPr>
          <a:lstStyle/>
          <a:p>
            <a:pPr algn="l">
              <a:lnSpc>
                <a:spcPts val="1439"/>
              </a:lnSpc>
            </a:pPr>
            <a:r>
              <a:rPr sz="1200" b="0" i="0">
                <a:solidFill>
                  <a:srgbClr val="5F574C"/>
                </a:solidFill>
                <a:latin typeface="Inter"/>
                <a:ea typeface="Hiragino Sans"/>
              </a:rPr>
              <a:t>毎週の演習課題（4回・各10%）</a:t>
            </a:r>
          </a:p>
        </p:txBody>
      </p:sp>
      <p:sp>
        <p:nvSpPr>
          <p:cNvPr id="21" name="TextBox 20"/>
          <p:cNvSpPr txBox="1"/>
          <p:nvPr/>
        </p:nvSpPr>
        <p:spPr>
          <a:xfrm>
            <a:off x="2114104" y="3879850"/>
            <a:ext cx="531118" cy="279400"/>
          </a:xfrm>
          <a:prstGeom prst="rect">
            <a:avLst/>
          </a:prstGeom>
          <a:noFill/>
        </p:spPr>
        <p:txBody>
          <a:bodyPr wrap="none" anchor="t" lIns="0" rIns="0" tIns="0" bIns="0">
            <a:noAutofit/>
          </a:bodyPr>
          <a:lstStyle/>
          <a:p>
            <a:pPr algn="l">
              <a:lnSpc>
                <a:spcPts val="2200"/>
              </a:lnSpc>
            </a:pPr>
            <a:r>
              <a:rPr sz="2200" b="1" i="0">
                <a:solidFill>
                  <a:srgbClr val="1E1B16"/>
                </a:solidFill>
                <a:latin typeface="Playfair Display"/>
                <a:ea typeface="Hiragino Mincho ProN"/>
              </a:rPr>
              <a:t>40%</a:t>
            </a:r>
          </a:p>
        </p:txBody>
      </p:sp>
      <p:sp>
        <p:nvSpPr>
          <p:cNvPr id="22" name="Rectangle 21"/>
          <p:cNvSpPr/>
          <p:nvPr/>
        </p:nvSpPr>
        <p:spPr>
          <a:xfrm>
            <a:off x="4390281" y="3562350"/>
            <a:ext cx="2848719" cy="60325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4390281" y="3562350"/>
            <a:ext cx="6350" cy="60325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4549031" y="3595370"/>
            <a:ext cx="1514872" cy="182880"/>
          </a:xfrm>
          <a:prstGeom prst="rect">
            <a:avLst/>
          </a:prstGeom>
          <a:noFill/>
        </p:spPr>
        <p:txBody>
          <a:bodyPr wrap="none" anchor="t" lIns="0" rIns="0" tIns="0" bIns="0">
            <a:noAutofit/>
          </a:bodyPr>
          <a:lstStyle/>
          <a:p>
            <a:pPr algn="l">
              <a:lnSpc>
                <a:spcPts val="1439"/>
              </a:lnSpc>
            </a:pPr>
            <a:r>
              <a:rPr sz="1200" b="0" i="0">
                <a:solidFill>
                  <a:srgbClr val="5F574C"/>
                </a:solidFill>
                <a:latin typeface="Inter"/>
                <a:ea typeface="Hiragino Sans"/>
              </a:rPr>
              <a:t>期末グループレポート</a:t>
            </a:r>
          </a:p>
        </p:txBody>
      </p:sp>
      <p:sp>
        <p:nvSpPr>
          <p:cNvPr id="25" name="TextBox 24"/>
          <p:cNvSpPr txBox="1"/>
          <p:nvPr/>
        </p:nvSpPr>
        <p:spPr>
          <a:xfrm>
            <a:off x="4549031" y="3889375"/>
            <a:ext cx="605135" cy="330200"/>
          </a:xfrm>
          <a:prstGeom prst="rect">
            <a:avLst/>
          </a:prstGeom>
          <a:noFill/>
        </p:spPr>
        <p:txBody>
          <a:bodyPr wrap="none" anchor="t" lIns="0" rIns="0" tIns="0" bIns="0">
            <a:noAutofit/>
          </a:bodyPr>
          <a:lstStyle/>
          <a:p>
            <a:pPr algn="l">
              <a:lnSpc>
                <a:spcPts val="2600"/>
              </a:lnSpc>
            </a:pPr>
            <a:r>
              <a:rPr sz="2600" b="1" i="0">
                <a:solidFill>
                  <a:srgbClr val="A8471F"/>
                </a:solidFill>
                <a:latin typeface="Playfair Display"/>
                <a:ea typeface="Hiragino Mincho ProN"/>
              </a:rPr>
              <a:t>50%</a:t>
            </a:r>
          </a:p>
        </p:txBody>
      </p:sp>
      <p:sp>
        <p:nvSpPr>
          <p:cNvPr id="26" name="TextBox 25"/>
          <p:cNvSpPr txBox="1"/>
          <p:nvPr/>
        </p:nvSpPr>
        <p:spPr>
          <a:xfrm>
            <a:off x="762000" y="4591685"/>
            <a:ext cx="6629400" cy="487670"/>
          </a:xfrm>
          <a:prstGeom prst="rect">
            <a:avLst/>
          </a:prstGeom>
          <a:noFill/>
        </p:spPr>
        <p:txBody>
          <a:bodyPr wrap="square" anchor="t" lIns="0" rIns="0" tIns="0" bIns="0">
            <a:noAutofit/>
          </a:bodyPr>
          <a:lstStyle/>
          <a:p>
            <a:pPr algn="l">
              <a:lnSpc>
                <a:spcPts val="1920"/>
              </a:lnSpc>
            </a:pPr>
            <a:r>
              <a:rPr sz="1200" b="0" i="0">
                <a:solidFill>
                  <a:srgbClr val="5F574C"/>
                </a:solidFill>
                <a:latin typeface="Inter"/>
                <a:ea typeface="Hiragino Sans"/>
              </a:rPr>
              <a:t>毎週の演習課題は週1回・全4回、1回約1時間で、次の授業までに提出する。 知識の確認だけでなく、整理・集計という処理の過程と、成果物の両方を評価の対象とする。</a:t>
            </a:r>
          </a:p>
        </p:txBody>
      </p:sp>
      <p:sp>
        <p:nvSpPr>
          <p:cNvPr id="27" name="Rectangle 26"/>
          <p:cNvSpPr/>
          <p:nvPr/>
        </p:nvSpPr>
        <p:spPr>
          <a:xfrm>
            <a:off x="7620000" y="2159000"/>
            <a:ext cx="3810000" cy="1543050"/>
          </a:xfrm>
          <a:prstGeom prst="rect">
            <a:avLst/>
          </a:prstGeom>
          <a:solidFill>
            <a:srgbClr val="FBF8F2"/>
          </a:solidFill>
          <a:ln w="6350">
            <a:solidFill>
              <a:srgbClr val="D8CCB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7829550" y="2376170"/>
            <a:ext cx="2394000" cy="182880"/>
          </a:xfrm>
          <a:prstGeom prst="rect">
            <a:avLst/>
          </a:prstGeom>
          <a:noFill/>
        </p:spPr>
        <p:txBody>
          <a:bodyPr wrap="none" anchor="t" lIns="0" rIns="0" tIns="0" bIns="0">
            <a:noAutofit/>
          </a:bodyPr>
          <a:lstStyle/>
          <a:p>
            <a:pPr algn="l">
              <a:lnSpc>
                <a:spcPts val="1439"/>
              </a:lnSpc>
            </a:pPr>
            <a:r>
              <a:rPr sz="1200" b="0" i="0">
                <a:solidFill>
                  <a:srgbClr val="5F574C"/>
                </a:solidFill>
                <a:latin typeface="Inter"/>
                <a:ea typeface="Hiragino Sans"/>
              </a:rPr>
              <a:t>期末グループレポート 50% の内訳</a:t>
            </a:r>
          </a:p>
        </p:txBody>
      </p:sp>
      <p:sp>
        <p:nvSpPr>
          <p:cNvPr id="29" name="Rectangle 28"/>
          <p:cNvSpPr/>
          <p:nvPr/>
        </p:nvSpPr>
        <p:spPr>
          <a:xfrm>
            <a:off x="7829550" y="2628900"/>
            <a:ext cx="3390900" cy="4476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7829550" y="3070225"/>
            <a:ext cx="3390900" cy="635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7829550" y="2783205"/>
            <a:ext cx="330200" cy="198120"/>
          </a:xfrm>
          <a:prstGeom prst="rect">
            <a:avLst/>
          </a:prstGeom>
          <a:noFill/>
        </p:spPr>
        <p:txBody>
          <a:bodyPr wrap="none" anchor="t" lIns="0" rIns="0" tIns="0" bIns="0">
            <a:noAutofit/>
          </a:bodyPr>
          <a:lstStyle/>
          <a:p>
            <a:pPr algn="l">
              <a:lnSpc>
                <a:spcPts val="1560"/>
              </a:lnSpc>
            </a:pPr>
            <a:r>
              <a:rPr sz="1300" b="0" i="0">
                <a:solidFill>
                  <a:srgbClr val="1E1B16"/>
                </a:solidFill>
                <a:latin typeface="Inter"/>
                <a:ea typeface="Hiragino Sans"/>
              </a:rPr>
              <a:t>内容</a:t>
            </a:r>
          </a:p>
        </p:txBody>
      </p:sp>
      <p:sp>
        <p:nvSpPr>
          <p:cNvPr id="32" name="TextBox 31"/>
          <p:cNvSpPr txBox="1"/>
          <p:nvPr/>
        </p:nvSpPr>
        <p:spPr>
          <a:xfrm>
            <a:off x="10818664" y="2734945"/>
            <a:ext cx="401786" cy="259080"/>
          </a:xfrm>
          <a:prstGeom prst="rect">
            <a:avLst/>
          </a:prstGeom>
          <a:noFill/>
        </p:spPr>
        <p:txBody>
          <a:bodyPr wrap="none" anchor="t" lIns="0" rIns="0" tIns="0" bIns="0">
            <a:noAutofit/>
          </a:bodyPr>
          <a:lstStyle/>
          <a:p>
            <a:pPr algn="l">
              <a:lnSpc>
                <a:spcPts val="2039"/>
              </a:lnSpc>
            </a:pPr>
            <a:r>
              <a:rPr sz="1700" b="1" i="0">
                <a:solidFill>
                  <a:srgbClr val="A8471F"/>
                </a:solidFill>
                <a:latin typeface="Playfair Display"/>
                <a:ea typeface="Hiragino Mincho ProN"/>
              </a:rPr>
              <a:t>30%</a:t>
            </a:r>
          </a:p>
        </p:txBody>
      </p:sp>
      <p:sp>
        <p:nvSpPr>
          <p:cNvPr id="33" name="TextBox 32"/>
          <p:cNvSpPr txBox="1"/>
          <p:nvPr/>
        </p:nvSpPr>
        <p:spPr>
          <a:xfrm>
            <a:off x="7829550" y="3230880"/>
            <a:ext cx="330200" cy="198120"/>
          </a:xfrm>
          <a:prstGeom prst="rect">
            <a:avLst/>
          </a:prstGeom>
          <a:noFill/>
        </p:spPr>
        <p:txBody>
          <a:bodyPr wrap="none" anchor="t" lIns="0" rIns="0" tIns="0" bIns="0">
            <a:noAutofit/>
          </a:bodyPr>
          <a:lstStyle/>
          <a:p>
            <a:pPr algn="l">
              <a:lnSpc>
                <a:spcPts val="1560"/>
              </a:lnSpc>
            </a:pPr>
            <a:r>
              <a:rPr sz="1300" b="0" i="0">
                <a:solidFill>
                  <a:srgbClr val="1E1B16"/>
                </a:solidFill>
                <a:latin typeface="Inter"/>
                <a:ea typeface="Hiragino Sans"/>
              </a:rPr>
              <a:t>発表</a:t>
            </a:r>
          </a:p>
        </p:txBody>
      </p:sp>
      <p:sp>
        <p:nvSpPr>
          <p:cNvPr id="34" name="TextBox 33"/>
          <p:cNvSpPr txBox="1"/>
          <p:nvPr/>
        </p:nvSpPr>
        <p:spPr>
          <a:xfrm>
            <a:off x="10810974" y="3182620"/>
            <a:ext cx="409476" cy="259080"/>
          </a:xfrm>
          <a:prstGeom prst="rect">
            <a:avLst/>
          </a:prstGeom>
          <a:noFill/>
        </p:spPr>
        <p:txBody>
          <a:bodyPr wrap="none" anchor="t" lIns="0" rIns="0" tIns="0" bIns="0">
            <a:noAutofit/>
          </a:bodyPr>
          <a:lstStyle/>
          <a:p>
            <a:pPr algn="l">
              <a:lnSpc>
                <a:spcPts val="2039"/>
              </a:lnSpc>
            </a:pPr>
            <a:r>
              <a:rPr sz="1700" b="1" i="0">
                <a:solidFill>
                  <a:srgbClr val="A8471F"/>
                </a:solidFill>
                <a:latin typeface="Playfair Display"/>
                <a:ea typeface="Hiragino Mincho ProN"/>
              </a:rPr>
              <a:t>20%</a:t>
            </a:r>
          </a:p>
        </p:txBody>
      </p:sp>
      <p:sp>
        <p:nvSpPr>
          <p:cNvPr id="35" name="Rectangle 34"/>
          <p:cNvSpPr/>
          <p:nvPr/>
        </p:nvSpPr>
        <p:spPr>
          <a:xfrm>
            <a:off x="7620000" y="3879850"/>
            <a:ext cx="3810000" cy="1629370"/>
          </a:xfrm>
          <a:prstGeom prst="rect">
            <a:avLst/>
          </a:prstGeom>
          <a:solidFill>
            <a:srgbClr val="FBF8F2"/>
          </a:solidFill>
          <a:ln w="6350">
            <a:solidFill>
              <a:srgbClr val="D8CCB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7829550" y="4097020"/>
            <a:ext cx="1066800" cy="182880"/>
          </a:xfrm>
          <a:prstGeom prst="rect">
            <a:avLst/>
          </a:prstGeom>
          <a:noFill/>
        </p:spPr>
        <p:txBody>
          <a:bodyPr wrap="none" anchor="t" lIns="0" rIns="0" tIns="0" bIns="0">
            <a:noAutofit/>
          </a:bodyPr>
          <a:lstStyle/>
          <a:p>
            <a:pPr algn="l">
              <a:lnSpc>
                <a:spcPts val="1439"/>
              </a:lnSpc>
            </a:pPr>
            <a:r>
              <a:rPr sz="1200" b="0" i="0">
                <a:solidFill>
                  <a:srgbClr val="5F574C"/>
                </a:solidFill>
                <a:latin typeface="Inter"/>
                <a:ea typeface="Hiragino Sans"/>
              </a:rPr>
              <a:t>期末の実施形式</a:t>
            </a:r>
          </a:p>
        </p:txBody>
      </p:sp>
      <p:sp>
        <p:nvSpPr>
          <p:cNvPr id="37" name="TextBox 36"/>
          <p:cNvSpPr txBox="1"/>
          <p:nvPr/>
        </p:nvSpPr>
        <p:spPr>
          <a:xfrm>
            <a:off x="7829550" y="4318635"/>
            <a:ext cx="3543300" cy="975330"/>
          </a:xfrm>
          <a:prstGeom prst="rect">
            <a:avLst/>
          </a:prstGeom>
          <a:noFill/>
        </p:spPr>
        <p:txBody>
          <a:bodyPr wrap="square" anchor="t" lIns="0" rIns="0" tIns="0" bIns="0">
            <a:noAutofit/>
          </a:bodyPr>
          <a:lstStyle/>
          <a:p>
            <a:pPr algn="l">
              <a:lnSpc>
                <a:spcPts val="1920"/>
              </a:lnSpc>
            </a:pPr>
            <a:r>
              <a:rPr sz="1200" b="0" i="0">
                <a:solidFill>
                  <a:srgbClr val="1E1B16"/>
                </a:solidFill>
                <a:latin typeface="Inter"/>
                <a:ea typeface="Hiragino Sans"/>
              </a:rPr>
              <a:t>3〜4人のグループで、公開データまたは教員が用意したデータを使い、 5ページ以内の分析レポートを作成。第8回で8分間の発表と4分間の質疑応答を行う。</a:t>
            </a:r>
          </a:p>
        </p:txBody>
      </p:sp>
      <p:sp>
        <p:nvSpPr>
          <p:cNvPr id="38" name="Rectangle 37"/>
          <p:cNvSpPr/>
          <p:nvPr/>
        </p:nvSpPr>
        <p:spPr>
          <a:xfrm>
            <a:off x="762000" y="6337300"/>
            <a:ext cx="10668000" cy="2413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Rectangle 38"/>
          <p:cNvSpPr/>
          <p:nvPr/>
        </p:nvSpPr>
        <p:spPr>
          <a:xfrm>
            <a:off x="762000" y="6337300"/>
            <a:ext cx="10668000" cy="635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762000" y="6453505"/>
            <a:ext cx="1971179" cy="121920"/>
          </a:xfrm>
          <a:prstGeom prst="rect">
            <a:avLst/>
          </a:prstGeom>
          <a:noFill/>
        </p:spPr>
        <p:txBody>
          <a:bodyPr wrap="none" anchor="t" lIns="0" rIns="0" tIns="0" bIns="0">
            <a:noAutofit/>
          </a:bodyPr>
          <a:lstStyle/>
          <a:p>
            <a:pPr algn="l">
              <a:lnSpc>
                <a:spcPts val="960"/>
              </a:lnSpc>
            </a:pPr>
            <a:r>
              <a:rPr sz="800" b="0" i="0" spc="48">
                <a:solidFill>
                  <a:srgbClr val="5F574C"/>
                </a:solidFill>
                <a:latin typeface="Inter"/>
                <a:ea typeface="Hiragino Sans"/>
              </a:rPr>
              <a:t>データリテラシー入門 授業設計説明資料</a:t>
            </a:r>
          </a:p>
        </p:txBody>
      </p:sp>
      <p:sp>
        <p:nvSpPr>
          <p:cNvPr id="41" name="TextBox 40"/>
          <p:cNvSpPr txBox="1"/>
          <p:nvPr/>
        </p:nvSpPr>
        <p:spPr>
          <a:xfrm>
            <a:off x="11068496" y="6453505"/>
            <a:ext cx="361504" cy="121920"/>
          </a:xfrm>
          <a:prstGeom prst="rect">
            <a:avLst/>
          </a:prstGeom>
          <a:noFill/>
        </p:spPr>
        <p:txBody>
          <a:bodyPr wrap="none" anchor="t" lIns="0" rIns="0" tIns="0" bIns="0">
            <a:noAutofit/>
          </a:bodyPr>
          <a:lstStyle/>
          <a:p>
            <a:pPr algn="l">
              <a:lnSpc>
                <a:spcPts val="960"/>
              </a:lnSpc>
            </a:pPr>
            <a:r>
              <a:rPr sz="800" b="0" i="0" spc="48">
                <a:solidFill>
                  <a:srgbClr val="5F574C"/>
                </a:solidFill>
                <a:latin typeface="Inter"/>
                <a:ea typeface="Hiragino Sans"/>
              </a:rPr>
              <a:t>07 / 10</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6F1E8"/>
        </a:solidFill>
        <a:effectLst/>
      </p:bgPr>
    </p:bg>
    <p:spTree>
      <p:nvGrpSpPr>
        <p:cNvPr id="1" name=""/>
        <p:cNvGrpSpPr/>
        <p:nvPr/>
      </p:nvGrpSpPr>
      <p:grpSpPr/>
      <p:sp>
        <p:nvSpPr>
          <p:cNvPr id="2" name="TextBox 1"/>
          <p:cNvSpPr txBox="1"/>
          <p:nvPr/>
        </p:nvSpPr>
        <p:spPr>
          <a:xfrm>
            <a:off x="762000" y="300355"/>
            <a:ext cx="1146324" cy="121920"/>
          </a:xfrm>
          <a:prstGeom prst="rect">
            <a:avLst/>
          </a:prstGeom>
          <a:noFill/>
        </p:spPr>
        <p:txBody>
          <a:bodyPr wrap="none" anchor="t" lIns="0" rIns="0" tIns="0" bIns="0">
            <a:noAutofit/>
          </a:bodyPr>
          <a:lstStyle/>
          <a:p>
            <a:pPr algn="l">
              <a:lnSpc>
                <a:spcPts val="960"/>
              </a:lnSpc>
            </a:pPr>
            <a:r>
              <a:rPr sz="800" b="0" i="0" spc="48">
                <a:solidFill>
                  <a:srgbClr val="5F574C"/>
                </a:solidFill>
                <a:latin typeface="Inter"/>
                <a:ea typeface="Hiragino Sans"/>
              </a:rPr>
              <a:t>設計の中身 — 成績評価</a:t>
            </a:r>
          </a:p>
        </p:txBody>
      </p:sp>
      <p:sp>
        <p:nvSpPr>
          <p:cNvPr id="3" name="TextBox 2"/>
          <p:cNvSpPr txBox="1"/>
          <p:nvPr/>
        </p:nvSpPr>
        <p:spPr>
          <a:xfrm>
            <a:off x="8201124" y="300355"/>
            <a:ext cx="3228876" cy="121920"/>
          </a:xfrm>
          <a:prstGeom prst="rect">
            <a:avLst/>
          </a:prstGeom>
          <a:noFill/>
        </p:spPr>
        <p:txBody>
          <a:bodyPr wrap="none" anchor="t" lIns="0" rIns="0" tIns="0" bIns="0">
            <a:noAutofit/>
          </a:bodyPr>
          <a:lstStyle/>
          <a:p>
            <a:pPr algn="l">
              <a:lnSpc>
                <a:spcPts val="960"/>
              </a:lnSpc>
            </a:pPr>
            <a:r>
              <a:rPr sz="800" b="0" i="0" spc="48">
                <a:solidFill>
                  <a:srgbClr val="5F574C"/>
                </a:solidFill>
                <a:latin typeface="Inter"/>
                <a:ea typeface="Hiragino Sans"/>
              </a:rPr>
              <a:t>「データリテラシー入門：表で読み解くデータ」授業設計説明資料</a:t>
            </a:r>
          </a:p>
        </p:txBody>
      </p:sp>
      <p:sp>
        <p:nvSpPr>
          <p:cNvPr id="4" name="TextBox 3"/>
          <p:cNvSpPr txBox="1"/>
          <p:nvPr/>
        </p:nvSpPr>
        <p:spPr>
          <a:xfrm>
            <a:off x="762000" y="711200"/>
            <a:ext cx="10382052" cy="444500"/>
          </a:xfrm>
          <a:prstGeom prst="rect">
            <a:avLst/>
          </a:prstGeom>
          <a:noFill/>
        </p:spPr>
        <p:txBody>
          <a:bodyPr wrap="none" anchor="t" lIns="0" rIns="0" tIns="0" bIns="0">
            <a:noAutofit/>
          </a:bodyPr>
          <a:lstStyle/>
          <a:p>
            <a:pPr algn="l">
              <a:lnSpc>
                <a:spcPts val="3500"/>
              </a:lnSpc>
            </a:pPr>
            <a:r>
              <a:rPr sz="2800" b="1" i="0">
                <a:solidFill>
                  <a:srgbClr val="1E1B16"/>
                </a:solidFill>
                <a:latin typeface="Playfair Display"/>
                <a:ea typeface="Hiragino Mincho ProN"/>
              </a:rPr>
              <a:t>期末レポートは</a:t>
            </a:r>
            <a:r>
              <a:rPr sz="2800" b="1" i="0">
                <a:solidFill>
                  <a:srgbClr val="A8471F"/>
                </a:solidFill>
                <a:latin typeface="Playfair Display"/>
                <a:ea typeface="Hiragino Mincho ProN"/>
              </a:rPr>
              <a:t>5項目を各10%</a:t>
            </a:r>
            <a:r>
              <a:rPr sz="2800" b="1" i="0">
                <a:solidFill>
                  <a:srgbClr val="1E1B16"/>
                </a:solidFill>
                <a:latin typeface="Playfair Display"/>
                <a:ea typeface="Hiragino Mincho ProN"/>
              </a:rPr>
              <a:t>で、再現できる処理と裏付けを評価</a:t>
            </a:r>
          </a:p>
        </p:txBody>
      </p:sp>
      <p:sp>
        <p:nvSpPr>
          <p:cNvPr id="5" name="Rectangle 4"/>
          <p:cNvSpPr/>
          <p:nvPr/>
        </p:nvSpPr>
        <p:spPr>
          <a:xfrm>
            <a:off x="762000" y="1320800"/>
            <a:ext cx="10668000" cy="12700"/>
          </a:xfrm>
          <a:prstGeom prst="rect">
            <a:avLst/>
          </a:prstGeom>
          <a:solidFill>
            <a:srgbClr val="1E1B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62000" y="1453515"/>
            <a:ext cx="10845800" cy="906701"/>
          </a:xfrm>
          <a:prstGeom prst="rect">
            <a:avLst/>
          </a:prstGeom>
          <a:noFill/>
        </p:spPr>
        <p:txBody>
          <a:bodyPr wrap="square" anchor="t" lIns="0" rIns="0" tIns="0" bIns="0">
            <a:noAutofit/>
          </a:bodyPr>
          <a:lstStyle/>
          <a:p>
            <a:pPr algn="l">
              <a:lnSpc>
                <a:spcPts val="2380"/>
              </a:lnSpc>
            </a:pPr>
            <a:r>
              <a:rPr sz="1400" b="0" i="0">
                <a:solidFill>
                  <a:srgbClr val="1E1B16"/>
                </a:solidFill>
                <a:latin typeface="Inter"/>
                <a:ea typeface="Hiragino Sans"/>
              </a:rPr>
              <a:t>期末グループレポート（配点50%）の採点基準は5項目、それぞれ</a:t>
            </a:r>
            <a:r>
              <a:rPr sz="1400" b="1" i="0">
                <a:solidFill>
                  <a:srgbClr val="A8471F"/>
                </a:solidFill>
                <a:latin typeface="Inter"/>
                <a:ea typeface="Hiragino Sans"/>
              </a:rPr>
              <a:t>10%</a:t>
            </a:r>
            <a:r>
              <a:rPr sz="1400" b="0" i="0">
                <a:solidFill>
                  <a:srgbClr val="1E1B16"/>
                </a:solidFill>
                <a:latin typeface="Inter"/>
                <a:ea typeface="Hiragino Sans"/>
              </a:rPr>
              <a:t>ずつである。「整理・集計の手順が再現できること」と「結論をグラフか表で裏付けること」を明示基準とし、授業の目標である「整理できる・答えられる・伝えられる」の3段階が、そのまま評価の項目に対応している。</a:t>
            </a:r>
          </a:p>
        </p:txBody>
      </p:sp>
      <p:graphicFrame>
        <p:nvGraphicFramePr>
          <p:cNvPr id="7" name="Table 6"/>
          <p:cNvGraphicFramePr>
            <a:graphicFrameLocks noGrp="1"/>
          </p:cNvGraphicFramePr>
          <p:nvPr/>
        </p:nvGraphicFramePr>
        <p:xfrm>
          <a:off x="762000" y="2570361"/>
          <a:ext cx="10668000" cy="3000375"/>
        </p:xfrm>
        <a:graphic>
          <a:graphicData uri="http://schemas.openxmlformats.org/drawingml/2006/table">
            <a:tbl>
              <a:tblPr>
                <a:tableStyleId>{2D5ABB26-0587-4C30-8999-92F81FD0307C}</a:tableStyleId>
              </a:tblPr>
              <a:tblGrid>
                <a:gridCol w="2413000"/>
                <a:gridCol w="1143000"/>
                <a:gridCol w="7112000"/>
              </a:tblGrid>
              <a:tr h="438150">
                <a:tc>
                  <a:txBody>
                    <a:bodyPr wrap="square"/>
                    <a:lstStyle/>
                    <a:p>
                      <a:pPr algn="l"/>
                      <a:r>
                        <a:rPr sz="1200" b="1" i="0" spc="48">
                          <a:solidFill>
                            <a:srgbClr val="1E1B16"/>
                          </a:solidFill>
                          <a:latin typeface="Inter"/>
                          <a:ea typeface="Hiragino Sans"/>
                        </a:rPr>
                        <a:t>評価項目</a:t>
                      </a:r>
                    </a:p>
                  </a:txBody>
                  <a:tcPr marT="101600" marR="0" marB="101600" marL="139700" anchor="ctr">
                    <a:lnL w="0">
                      <a:noFill/>
                    </a:lnL>
                    <a:lnR w="0">
                      <a:noFill/>
                    </a:lnR>
                    <a:lnT w="0">
                      <a:noFill/>
                    </a:lnT>
                    <a:lnB w="12700">
                      <a:solidFill>
                        <a:srgbClr val="1E1B16"/>
                      </a:solidFill>
                    </a:lnB>
                    <a:solidFill>
                      <a:srgbClr val="E9DFCD"/>
                    </a:solidFill>
                  </a:tcPr>
                </a:tc>
                <a:tc>
                  <a:txBody>
                    <a:bodyPr wrap="square"/>
                    <a:lstStyle/>
                    <a:p>
                      <a:pPr algn="r"/>
                      <a:r>
                        <a:rPr sz="1200" b="1" i="0" spc="48">
                          <a:solidFill>
                            <a:srgbClr val="1E1B16"/>
                          </a:solidFill>
                          <a:latin typeface="Inter"/>
                          <a:ea typeface="Hiragino Sans"/>
                        </a:rPr>
                        <a:t>配点</a:t>
                      </a:r>
                    </a:p>
                  </a:txBody>
                  <a:tcPr marT="101600" marR="0" marB="101600" marL="139700" anchor="ctr">
                    <a:lnL w="0">
                      <a:noFill/>
                    </a:lnL>
                    <a:lnR w="0">
                      <a:noFill/>
                    </a:lnR>
                    <a:lnT w="0">
                      <a:noFill/>
                    </a:lnT>
                    <a:lnB w="12700">
                      <a:solidFill>
                        <a:srgbClr val="1E1B16"/>
                      </a:solidFill>
                    </a:lnB>
                    <a:solidFill>
                      <a:srgbClr val="E9DFCD"/>
                    </a:solidFill>
                  </a:tcPr>
                </a:tc>
                <a:tc>
                  <a:txBody>
                    <a:bodyPr wrap="square"/>
                    <a:lstStyle/>
                    <a:p>
                      <a:pPr algn="l"/>
                      <a:r>
                        <a:rPr sz="1200" b="1" i="0" spc="48">
                          <a:solidFill>
                            <a:srgbClr val="1E1B16"/>
                          </a:solidFill>
                          <a:latin typeface="Inter"/>
                          <a:ea typeface="Hiragino Sans"/>
                        </a:rPr>
                        <a:t>見るポイント</a:t>
                      </a:r>
                    </a:p>
                  </a:txBody>
                  <a:tcPr marT="101600" marR="0" marB="101600" marL="139700" anchor="ctr">
                    <a:lnL w="0">
                      <a:noFill/>
                    </a:lnL>
                    <a:lnR w="0">
                      <a:noFill/>
                    </a:lnR>
                    <a:lnT w="0">
                      <a:noFill/>
                    </a:lnT>
                    <a:lnB w="12700">
                      <a:solidFill>
                        <a:srgbClr val="1E1B16"/>
                      </a:solidFill>
                    </a:lnB>
                    <a:solidFill>
                      <a:srgbClr val="E9DFCD"/>
                    </a:solidFill>
                  </a:tcPr>
                </a:tc>
              </a:tr>
              <a:tr h="473075">
                <a:tc>
                  <a:txBody>
                    <a:bodyPr wrap="square"/>
                    <a:lstStyle/>
                    <a:p>
                      <a:pPr algn="l"/>
                      <a:r>
                        <a:rPr sz="1300" b="1" i="0">
                          <a:solidFill>
                            <a:srgbClr val="1E1B16"/>
                          </a:solidFill>
                          <a:latin typeface="Inter"/>
                          <a:ea typeface="Hiragino Sans"/>
                        </a:rPr>
                        <a:t>問いが明確か</a:t>
                      </a:r>
                    </a:p>
                  </a:txBody>
                  <a:tcPr marT="88900" marR="0" marB="88900" marL="139700" anchor="t">
                    <a:lnL w="0">
                      <a:noFill/>
                    </a:lnL>
                    <a:lnR w="0">
                      <a:noFill/>
                    </a:lnR>
                    <a:lnT w="0">
                      <a:noFill/>
                    </a:lnT>
                    <a:lnB w="6350">
                      <a:solidFill>
                        <a:srgbClr val="D8CCBA"/>
                      </a:solidFill>
                    </a:lnB>
                    <a:noFill/>
                  </a:tcPr>
                </a:tc>
                <a:tc>
                  <a:txBody>
                    <a:bodyPr wrap="square"/>
                    <a:lstStyle/>
                    <a:p>
                      <a:pPr algn="r"/>
                      <a:r>
                        <a:rPr sz="1500" b="1" i="0">
                          <a:solidFill>
                            <a:srgbClr val="A8471F"/>
                          </a:solidFill>
                          <a:latin typeface="Playfair Display"/>
                          <a:ea typeface="Hiragino Mincho ProN"/>
                        </a:rPr>
                        <a:t>10%</a:t>
                      </a:r>
                    </a:p>
                  </a:txBody>
                  <a:tcPr marT="88900" marR="0" marB="88900" marL="139700" anchor="t">
                    <a:lnL w="0">
                      <a:noFill/>
                    </a:lnL>
                    <a:lnR w="0">
                      <a:noFill/>
                    </a:lnR>
                    <a:lnT w="0">
                      <a:noFill/>
                    </a:lnT>
                    <a:lnB w="6350">
                      <a:solidFill>
                        <a:srgbClr val="D8CCBA"/>
                      </a:solidFill>
                    </a:lnB>
                    <a:noFill/>
                  </a:tcPr>
                </a:tc>
                <a:tc>
                  <a:txBody>
                    <a:bodyPr wrap="square"/>
                    <a:lstStyle/>
                    <a:p>
                      <a:pPr algn="l"/>
                      <a:r>
                        <a:rPr sz="1300" b="0" i="0">
                          <a:solidFill>
                            <a:srgbClr val="5F574C"/>
                          </a:solidFill>
                          <a:latin typeface="Inter"/>
                          <a:ea typeface="Hiragino Sans"/>
                        </a:rPr>
                        <a:t>冒頭の一文で、何に答えるのかが示されている</a:t>
                      </a:r>
                    </a:p>
                  </a:txBody>
                  <a:tcPr marT="88900" marR="0" marB="88900" marL="139700" anchor="t">
                    <a:lnL w="0">
                      <a:noFill/>
                    </a:lnL>
                    <a:lnR w="0">
                      <a:noFill/>
                    </a:lnR>
                    <a:lnT w="0">
                      <a:noFill/>
                    </a:lnT>
                    <a:lnB w="6350">
                      <a:solidFill>
                        <a:srgbClr val="D8CCBA"/>
                      </a:solidFill>
                    </a:lnB>
                    <a:noFill/>
                  </a:tcPr>
                </a:tc>
              </a:tr>
              <a:tr h="469900">
                <a:tc>
                  <a:txBody>
                    <a:bodyPr wrap="square"/>
                    <a:lstStyle/>
                    <a:p>
                      <a:pPr algn="l"/>
                      <a:r>
                        <a:rPr sz="1300" b="1" i="0">
                          <a:solidFill>
                            <a:srgbClr val="1E1B16"/>
                          </a:solidFill>
                          <a:latin typeface="Inter"/>
                          <a:ea typeface="Hiragino Sans"/>
                        </a:rPr>
                        <a:t>データ処理が正しいか</a:t>
                      </a:r>
                    </a:p>
                  </a:txBody>
                  <a:tcPr marT="88900" marR="0" marB="88900" marL="139700" anchor="t">
                    <a:lnL w="0">
                      <a:noFill/>
                    </a:lnL>
                    <a:lnR w="0">
                      <a:noFill/>
                    </a:lnR>
                    <a:lnT w="0">
                      <a:noFill/>
                    </a:lnT>
                    <a:lnB w="6350">
                      <a:solidFill>
                        <a:srgbClr val="D8CCBA"/>
                      </a:solidFill>
                    </a:lnB>
                    <a:noFill/>
                  </a:tcPr>
                </a:tc>
                <a:tc>
                  <a:txBody>
                    <a:bodyPr wrap="square"/>
                    <a:lstStyle/>
                    <a:p>
                      <a:pPr algn="r"/>
                      <a:r>
                        <a:rPr sz="1500" b="1" i="0">
                          <a:solidFill>
                            <a:srgbClr val="A8471F"/>
                          </a:solidFill>
                          <a:latin typeface="Playfair Display"/>
                          <a:ea typeface="Hiragino Mincho ProN"/>
                        </a:rPr>
                        <a:t>10%</a:t>
                      </a:r>
                    </a:p>
                  </a:txBody>
                  <a:tcPr marT="88900" marR="0" marB="88900" marL="139700" anchor="t">
                    <a:lnL w="0">
                      <a:noFill/>
                    </a:lnL>
                    <a:lnR w="0">
                      <a:noFill/>
                    </a:lnR>
                    <a:lnT w="0">
                      <a:noFill/>
                    </a:lnT>
                    <a:lnB w="6350">
                      <a:solidFill>
                        <a:srgbClr val="D8CCBA"/>
                      </a:solidFill>
                    </a:lnB>
                    <a:noFill/>
                  </a:tcPr>
                </a:tc>
                <a:tc>
                  <a:txBody>
                    <a:bodyPr wrap="square"/>
                    <a:lstStyle/>
                    <a:p>
                      <a:pPr algn="l"/>
                      <a:r>
                        <a:rPr sz="1300" b="0" i="0">
                          <a:solidFill>
                            <a:srgbClr val="5F574C"/>
                          </a:solidFill>
                          <a:latin typeface="Inter"/>
                          <a:ea typeface="Hiragino Sans"/>
                        </a:rPr>
                        <a:t>整理・集計の手順が書かれていて、再現できる</a:t>
                      </a:r>
                    </a:p>
                  </a:txBody>
                  <a:tcPr marT="88900" marR="0" marB="88900" marL="139700" anchor="t">
                    <a:lnL w="0">
                      <a:noFill/>
                    </a:lnL>
                    <a:lnR w="0">
                      <a:noFill/>
                    </a:lnR>
                    <a:lnT w="0">
                      <a:noFill/>
                    </a:lnT>
                    <a:lnB w="6350">
                      <a:solidFill>
                        <a:srgbClr val="D8CCBA"/>
                      </a:solidFill>
                    </a:lnB>
                    <a:noFill/>
                  </a:tcPr>
                </a:tc>
              </a:tr>
              <a:tr h="679450">
                <a:tc>
                  <a:txBody>
                    <a:bodyPr wrap="square"/>
                    <a:lstStyle/>
                    <a:p>
                      <a:pPr algn="l"/>
                      <a:r>
                        <a:rPr sz="1300" b="1" i="0">
                          <a:solidFill>
                            <a:srgbClr val="1E1B16"/>
                          </a:solidFill>
                          <a:latin typeface="Inter"/>
                          <a:ea typeface="Hiragino Sans"/>
                        </a:rPr>
                        <a:t>結論がデータに基づいているか</a:t>
                      </a:r>
                    </a:p>
                  </a:txBody>
                  <a:tcPr marT="88900" marR="0" marB="88900" marL="139700" anchor="t">
                    <a:lnL w="0">
                      <a:noFill/>
                    </a:lnL>
                    <a:lnR w="0">
                      <a:noFill/>
                    </a:lnR>
                    <a:lnT w="0">
                      <a:noFill/>
                    </a:lnT>
                    <a:lnB w="6350">
                      <a:solidFill>
                        <a:srgbClr val="D8CCBA"/>
                      </a:solidFill>
                    </a:lnB>
                    <a:noFill/>
                  </a:tcPr>
                </a:tc>
                <a:tc>
                  <a:txBody>
                    <a:bodyPr wrap="square"/>
                    <a:lstStyle/>
                    <a:p>
                      <a:pPr algn="r"/>
                      <a:r>
                        <a:rPr sz="1500" b="1" i="0">
                          <a:solidFill>
                            <a:srgbClr val="A8471F"/>
                          </a:solidFill>
                          <a:latin typeface="Playfair Display"/>
                          <a:ea typeface="Hiragino Mincho ProN"/>
                        </a:rPr>
                        <a:t>10%</a:t>
                      </a:r>
                    </a:p>
                  </a:txBody>
                  <a:tcPr marT="88900" marR="0" marB="88900" marL="139700" anchor="t">
                    <a:lnL w="0">
                      <a:noFill/>
                    </a:lnL>
                    <a:lnR w="0">
                      <a:noFill/>
                    </a:lnR>
                    <a:lnT w="0">
                      <a:noFill/>
                    </a:lnT>
                    <a:lnB w="6350">
                      <a:solidFill>
                        <a:srgbClr val="D8CCBA"/>
                      </a:solidFill>
                    </a:lnB>
                    <a:noFill/>
                  </a:tcPr>
                </a:tc>
                <a:tc>
                  <a:txBody>
                    <a:bodyPr wrap="square"/>
                    <a:lstStyle/>
                    <a:p>
                      <a:pPr algn="l"/>
                      <a:r>
                        <a:rPr sz="1300" b="0" i="0">
                          <a:solidFill>
                            <a:srgbClr val="5F574C"/>
                          </a:solidFill>
                          <a:latin typeface="Inter"/>
                          <a:ea typeface="Hiragino Sans"/>
                        </a:rPr>
                        <a:t>どの結論もグラフか表で裏付けられている</a:t>
                      </a:r>
                    </a:p>
                  </a:txBody>
                  <a:tcPr marT="88900" marR="0" marB="88900" marL="139700" anchor="t">
                    <a:lnL w="0">
                      <a:noFill/>
                    </a:lnL>
                    <a:lnR w="0">
                      <a:noFill/>
                    </a:lnR>
                    <a:lnT w="0">
                      <a:noFill/>
                    </a:lnT>
                    <a:lnB w="6350">
                      <a:solidFill>
                        <a:srgbClr val="D8CCBA"/>
                      </a:solidFill>
                    </a:lnB>
                    <a:noFill/>
                  </a:tcPr>
                </a:tc>
              </a:tr>
              <a:tr h="469900">
                <a:tc>
                  <a:txBody>
                    <a:bodyPr wrap="square"/>
                    <a:lstStyle/>
                    <a:p>
                      <a:pPr algn="l"/>
                      <a:r>
                        <a:rPr sz="1300" b="1" i="0">
                          <a:solidFill>
                            <a:srgbClr val="1E1B16"/>
                          </a:solidFill>
                          <a:latin typeface="Inter"/>
                          <a:ea typeface="Hiragino Sans"/>
                        </a:rPr>
                        <a:t>グラフが読みやすいか</a:t>
                      </a:r>
                    </a:p>
                  </a:txBody>
                  <a:tcPr marT="88900" marR="0" marB="88900" marL="139700" anchor="t">
                    <a:lnL w="0">
                      <a:noFill/>
                    </a:lnL>
                    <a:lnR w="0">
                      <a:noFill/>
                    </a:lnR>
                    <a:lnT w="0">
                      <a:noFill/>
                    </a:lnT>
                    <a:lnB w="6350">
                      <a:solidFill>
                        <a:srgbClr val="D8CCBA"/>
                      </a:solidFill>
                    </a:lnB>
                    <a:noFill/>
                  </a:tcPr>
                </a:tc>
                <a:tc>
                  <a:txBody>
                    <a:bodyPr wrap="square"/>
                    <a:lstStyle/>
                    <a:p>
                      <a:pPr algn="r"/>
                      <a:r>
                        <a:rPr sz="1500" b="1" i="0">
                          <a:solidFill>
                            <a:srgbClr val="A8471F"/>
                          </a:solidFill>
                          <a:latin typeface="Playfair Display"/>
                          <a:ea typeface="Hiragino Mincho ProN"/>
                        </a:rPr>
                        <a:t>10%</a:t>
                      </a:r>
                    </a:p>
                  </a:txBody>
                  <a:tcPr marT="88900" marR="0" marB="88900" marL="139700" anchor="t">
                    <a:lnL w="0">
                      <a:noFill/>
                    </a:lnL>
                    <a:lnR w="0">
                      <a:noFill/>
                    </a:lnR>
                    <a:lnT w="0">
                      <a:noFill/>
                    </a:lnT>
                    <a:lnB w="6350">
                      <a:solidFill>
                        <a:srgbClr val="D8CCBA"/>
                      </a:solidFill>
                    </a:lnB>
                    <a:noFill/>
                  </a:tcPr>
                </a:tc>
                <a:tc>
                  <a:txBody>
                    <a:bodyPr wrap="square"/>
                    <a:lstStyle/>
                    <a:p>
                      <a:pPr algn="l"/>
                      <a:r>
                        <a:rPr sz="1300" b="0" i="0">
                          <a:solidFill>
                            <a:srgbClr val="5F574C"/>
                          </a:solidFill>
                          <a:latin typeface="Inter"/>
                          <a:ea typeface="Hiragino Sans"/>
                        </a:rPr>
                        <a:t>グラフの種類が適切で、タイトルと単位がある</a:t>
                      </a:r>
                    </a:p>
                  </a:txBody>
                  <a:tcPr marT="88900" marR="0" marB="88900" marL="139700" anchor="t">
                    <a:lnL w="0">
                      <a:noFill/>
                    </a:lnL>
                    <a:lnR w="0">
                      <a:noFill/>
                    </a:lnR>
                    <a:lnT w="0">
                      <a:noFill/>
                    </a:lnT>
                    <a:lnB w="6350">
                      <a:solidFill>
                        <a:srgbClr val="D8CCBA"/>
                      </a:solidFill>
                    </a:lnB>
                    <a:noFill/>
                  </a:tcPr>
                </a:tc>
              </a:tr>
              <a:tr h="469900">
                <a:tc>
                  <a:txBody>
                    <a:bodyPr wrap="square"/>
                    <a:lstStyle/>
                    <a:p>
                      <a:pPr algn="l"/>
                      <a:r>
                        <a:rPr sz="1300" b="1" i="0">
                          <a:solidFill>
                            <a:srgbClr val="1E1B16"/>
                          </a:solidFill>
                          <a:latin typeface="Inter"/>
                          <a:ea typeface="Hiragino Sans"/>
                        </a:rPr>
                        <a:t>発表</a:t>
                      </a:r>
                    </a:p>
                  </a:txBody>
                  <a:tcPr marT="88900" marR="0" marB="88900" marL="139700" anchor="t">
                    <a:lnL w="0">
                      <a:noFill/>
                    </a:lnL>
                    <a:lnR w="0">
                      <a:noFill/>
                    </a:lnR>
                    <a:lnT w="0">
                      <a:noFill/>
                    </a:lnT>
                    <a:lnB w="6350">
                      <a:solidFill>
                        <a:srgbClr val="D8CCBA"/>
                      </a:solidFill>
                    </a:lnB>
                    <a:noFill/>
                  </a:tcPr>
                </a:tc>
                <a:tc>
                  <a:txBody>
                    <a:bodyPr wrap="square"/>
                    <a:lstStyle/>
                    <a:p>
                      <a:pPr algn="r"/>
                      <a:r>
                        <a:rPr sz="1500" b="1" i="0">
                          <a:solidFill>
                            <a:srgbClr val="A8471F"/>
                          </a:solidFill>
                          <a:latin typeface="Playfair Display"/>
                          <a:ea typeface="Hiragino Mincho ProN"/>
                        </a:rPr>
                        <a:t>10%</a:t>
                      </a:r>
                    </a:p>
                  </a:txBody>
                  <a:tcPr marT="88900" marR="0" marB="88900" marL="139700" anchor="t">
                    <a:lnL w="0">
                      <a:noFill/>
                    </a:lnL>
                    <a:lnR w="0">
                      <a:noFill/>
                    </a:lnR>
                    <a:lnT w="0">
                      <a:noFill/>
                    </a:lnT>
                    <a:lnB w="6350">
                      <a:solidFill>
                        <a:srgbClr val="D8CCBA"/>
                      </a:solidFill>
                    </a:lnB>
                    <a:noFill/>
                  </a:tcPr>
                </a:tc>
                <a:tc>
                  <a:txBody>
                    <a:bodyPr wrap="square"/>
                    <a:lstStyle/>
                    <a:p>
                      <a:pPr algn="l"/>
                      <a:r>
                        <a:rPr sz="1300" b="0" i="0">
                          <a:solidFill>
                            <a:srgbClr val="5F574C"/>
                          </a:solidFill>
                          <a:latin typeface="Inter"/>
                          <a:ea typeface="Hiragino Sans"/>
                        </a:rPr>
                        <a:t>8分以内に終わり、質問に分かりやすく答えられる</a:t>
                      </a:r>
                    </a:p>
                  </a:txBody>
                  <a:tcPr marT="88900" marR="0" marB="88900" marL="139700" anchor="t">
                    <a:lnL w="0">
                      <a:noFill/>
                    </a:lnL>
                    <a:lnR w="0">
                      <a:noFill/>
                    </a:lnR>
                    <a:lnT w="0">
                      <a:noFill/>
                    </a:lnT>
                    <a:lnB w="6350">
                      <a:solidFill>
                        <a:srgbClr val="D8CCBA"/>
                      </a:solidFill>
                    </a:lnB>
                    <a:noFill/>
                  </a:tcPr>
                </a:tc>
              </a:tr>
            </a:tbl>
          </a:graphicData>
        </a:graphic>
      </p:graphicFrame>
      <p:sp>
        <p:nvSpPr>
          <p:cNvPr id="8" name="TextBox 7"/>
          <p:cNvSpPr txBox="1"/>
          <p:nvPr/>
        </p:nvSpPr>
        <p:spPr>
          <a:xfrm>
            <a:off x="762000" y="5657096"/>
            <a:ext cx="10820400" cy="487670"/>
          </a:xfrm>
          <a:prstGeom prst="rect">
            <a:avLst/>
          </a:prstGeom>
          <a:noFill/>
        </p:spPr>
        <p:txBody>
          <a:bodyPr wrap="square" anchor="t" lIns="0" rIns="0" tIns="0" bIns="0">
            <a:noAutofit/>
          </a:bodyPr>
          <a:lstStyle/>
          <a:p>
            <a:pPr algn="l">
              <a:lnSpc>
                <a:spcPts val="1920"/>
              </a:lnSpc>
            </a:pPr>
            <a:r>
              <a:rPr sz="1200" b="0" i="0">
                <a:solidFill>
                  <a:srgbClr val="5F574C"/>
                </a:solidFill>
                <a:latin typeface="Inter"/>
                <a:ea typeface="Hiragino Sans"/>
              </a:rPr>
              <a:t>5項目の合計は50%で、期末グループレポートの配点（内容30%・発表20%）に対応する。レポートは3〜4人のグループで、公開データまたは教員が用意したデータを使い、5ページ以内で作成する。</a:t>
            </a:r>
          </a:p>
        </p:txBody>
      </p:sp>
      <p:sp>
        <p:nvSpPr>
          <p:cNvPr id="9" name="Rectangle 8"/>
          <p:cNvSpPr/>
          <p:nvPr/>
        </p:nvSpPr>
        <p:spPr>
          <a:xfrm>
            <a:off x="762000" y="6362700"/>
            <a:ext cx="10668000" cy="2413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762000" y="6362700"/>
            <a:ext cx="10668000" cy="635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62000" y="6478905"/>
            <a:ext cx="2113558" cy="121920"/>
          </a:xfrm>
          <a:prstGeom prst="rect">
            <a:avLst/>
          </a:prstGeom>
          <a:noFill/>
        </p:spPr>
        <p:txBody>
          <a:bodyPr wrap="none" anchor="t" lIns="0" rIns="0" tIns="0" bIns="0">
            <a:noAutofit/>
          </a:bodyPr>
          <a:lstStyle/>
          <a:p>
            <a:pPr algn="l">
              <a:lnSpc>
                <a:spcPts val="960"/>
              </a:lnSpc>
            </a:pPr>
            <a:r>
              <a:rPr sz="800" b="0" i="0" spc="48">
                <a:solidFill>
                  <a:srgbClr val="5F574C"/>
                </a:solidFill>
                <a:latin typeface="Inter"/>
                <a:ea typeface="Hiragino Sans"/>
              </a:rPr>
              <a:t>データリテラシー入門 — 授業設計説明資料</a:t>
            </a:r>
          </a:p>
        </p:txBody>
      </p:sp>
      <p:sp>
        <p:nvSpPr>
          <p:cNvPr id="12" name="TextBox 11"/>
          <p:cNvSpPr txBox="1"/>
          <p:nvPr/>
        </p:nvSpPr>
        <p:spPr>
          <a:xfrm>
            <a:off x="11061154" y="6478905"/>
            <a:ext cx="368846" cy="121920"/>
          </a:xfrm>
          <a:prstGeom prst="rect">
            <a:avLst/>
          </a:prstGeom>
          <a:noFill/>
        </p:spPr>
        <p:txBody>
          <a:bodyPr wrap="none" anchor="t" lIns="0" rIns="0" tIns="0" bIns="0">
            <a:noAutofit/>
          </a:bodyPr>
          <a:lstStyle/>
          <a:p>
            <a:pPr algn="l">
              <a:lnSpc>
                <a:spcPts val="960"/>
              </a:lnSpc>
            </a:pPr>
            <a:r>
              <a:rPr sz="800" b="0" i="0" spc="48">
                <a:solidFill>
                  <a:srgbClr val="5F574C"/>
                </a:solidFill>
                <a:latin typeface="Inter"/>
                <a:ea typeface="Hiragino Sans"/>
              </a:rPr>
              <a:t>08 / 10</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6F1E8"/>
        </a:solidFill>
        <a:effectLst/>
      </p:bgPr>
    </p:bg>
    <p:spTree>
      <p:nvGrpSpPr>
        <p:cNvPr id="1" name=""/>
        <p:cNvGrpSpPr/>
        <p:nvPr/>
      </p:nvGrpSpPr>
      <p:grpSpPr/>
      <p:sp>
        <p:nvSpPr>
          <p:cNvPr id="2" name="TextBox 1"/>
          <p:cNvSpPr txBox="1"/>
          <p:nvPr/>
        </p:nvSpPr>
        <p:spPr>
          <a:xfrm>
            <a:off x="762000" y="325755"/>
            <a:ext cx="2155974" cy="121920"/>
          </a:xfrm>
          <a:prstGeom prst="rect">
            <a:avLst/>
          </a:prstGeom>
          <a:noFill/>
        </p:spPr>
        <p:txBody>
          <a:bodyPr wrap="none" anchor="t" lIns="0" rIns="0" tIns="0" bIns="0">
            <a:noAutofit/>
          </a:bodyPr>
          <a:lstStyle/>
          <a:p>
            <a:pPr algn="l">
              <a:lnSpc>
                <a:spcPts val="960"/>
              </a:lnSpc>
            </a:pPr>
            <a:r>
              <a:rPr sz="800" b="0" i="0" spc="64">
                <a:solidFill>
                  <a:srgbClr val="5F574C"/>
                </a:solidFill>
                <a:latin typeface="Inter"/>
                <a:ea typeface="Hiragino Sans"/>
              </a:rPr>
              <a:t>第6章　試行の課題と改良・ご支援のお願い</a:t>
            </a:r>
          </a:p>
        </p:txBody>
      </p:sp>
      <p:sp>
        <p:nvSpPr>
          <p:cNvPr id="3" name="TextBox 2"/>
          <p:cNvSpPr txBox="1"/>
          <p:nvPr/>
        </p:nvSpPr>
        <p:spPr>
          <a:xfrm>
            <a:off x="8140154" y="325755"/>
            <a:ext cx="3289846" cy="121920"/>
          </a:xfrm>
          <a:prstGeom prst="rect">
            <a:avLst/>
          </a:prstGeom>
          <a:noFill/>
        </p:spPr>
        <p:txBody>
          <a:bodyPr wrap="none" anchor="t" lIns="0" rIns="0" tIns="0" bIns="0">
            <a:noAutofit/>
          </a:bodyPr>
          <a:lstStyle/>
          <a:p>
            <a:pPr algn="l">
              <a:lnSpc>
                <a:spcPts val="960"/>
              </a:lnSpc>
            </a:pPr>
            <a:r>
              <a:rPr sz="800" b="0" i="0" spc="64">
                <a:solidFill>
                  <a:srgbClr val="5F574C"/>
                </a:solidFill>
                <a:latin typeface="Inter"/>
                <a:ea typeface="Hiragino Sans"/>
              </a:rPr>
              <a:t>「データリテラシー入門：表で読み解くデータ」授業設計説明資料</a:t>
            </a:r>
          </a:p>
        </p:txBody>
      </p:sp>
      <p:sp>
        <p:nvSpPr>
          <p:cNvPr id="4" name="TextBox 3"/>
          <p:cNvSpPr txBox="1"/>
          <p:nvPr/>
        </p:nvSpPr>
        <p:spPr>
          <a:xfrm>
            <a:off x="762000" y="714375"/>
            <a:ext cx="9726017" cy="476250"/>
          </a:xfrm>
          <a:prstGeom prst="rect">
            <a:avLst/>
          </a:prstGeom>
          <a:noFill/>
        </p:spPr>
        <p:txBody>
          <a:bodyPr wrap="none" anchor="t" lIns="0" rIns="0" tIns="0" bIns="0">
            <a:noAutofit/>
          </a:bodyPr>
          <a:lstStyle/>
          <a:p>
            <a:pPr algn="l">
              <a:lnSpc>
                <a:spcPts val="3750"/>
              </a:lnSpc>
            </a:pPr>
            <a:r>
              <a:rPr sz="3000" b="1" i="0">
                <a:solidFill>
                  <a:srgbClr val="1E1B16"/>
                </a:solidFill>
                <a:latin typeface="Playfair Display"/>
                <a:ea typeface="Hiragino Mincho ProN"/>
              </a:rPr>
              <a:t>試行で見えた</a:t>
            </a:r>
            <a:r>
              <a:rPr sz="3000" b="1" i="0">
                <a:solidFill>
                  <a:srgbClr val="A8471F"/>
                </a:solidFill>
                <a:latin typeface="Playfair Display"/>
                <a:ea typeface="Hiragino Mincho ProN"/>
              </a:rPr>
              <a:t>4つの課題</a:t>
            </a:r>
            <a:r>
              <a:rPr sz="3000" b="1" i="0">
                <a:solidFill>
                  <a:srgbClr val="1E1B16"/>
                </a:solidFill>
                <a:latin typeface="Playfair Display"/>
                <a:ea typeface="Hiragino Mincho ProN"/>
              </a:rPr>
              <a:t>に、今回は具体的な改良を加えた</a:t>
            </a:r>
          </a:p>
        </p:txBody>
      </p:sp>
      <p:sp>
        <p:nvSpPr>
          <p:cNvPr id="5" name="Rectangle 4"/>
          <p:cNvSpPr/>
          <p:nvPr/>
        </p:nvSpPr>
        <p:spPr>
          <a:xfrm>
            <a:off x="762000" y="1365250"/>
            <a:ext cx="10668000" cy="12700"/>
          </a:xfrm>
          <a:prstGeom prst="rect">
            <a:avLst/>
          </a:prstGeom>
          <a:solidFill>
            <a:srgbClr val="1E1B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62000" y="1574165"/>
            <a:ext cx="10833100" cy="528280"/>
          </a:xfrm>
          <a:prstGeom prst="rect">
            <a:avLst/>
          </a:prstGeom>
          <a:noFill/>
        </p:spPr>
        <p:txBody>
          <a:bodyPr wrap="square" anchor="t" lIns="0" rIns="0" tIns="0" bIns="0">
            <a:noAutofit/>
          </a:bodyPr>
          <a:lstStyle/>
          <a:p>
            <a:pPr algn="l">
              <a:lnSpc>
                <a:spcPts val="2080"/>
              </a:lnSpc>
            </a:pPr>
            <a:r>
              <a:rPr sz="1300" b="0" i="0">
                <a:solidFill>
                  <a:srgbClr val="5F574C"/>
                </a:solidFill>
                <a:latin typeface="Inter"/>
                <a:ea typeface="Hiragino Sans"/>
              </a:rPr>
              <a:t>昨秋の試行（受講者 </a:t>
            </a:r>
            <a:r>
              <a:rPr sz="1300" b="1" i="0">
                <a:solidFill>
                  <a:srgbClr val="1E1B16"/>
                </a:solidFill>
                <a:latin typeface="Inter"/>
                <a:ea typeface="Hiragino Sans"/>
              </a:rPr>
              <a:t>24 名</a:t>
            </a:r>
            <a:r>
              <a:rPr sz="1300" b="0" i="0">
                <a:solidFill>
                  <a:srgbClr val="5F574C"/>
                </a:solidFill>
                <a:latin typeface="Inter"/>
                <a:ea typeface="Hiragino Sans"/>
              </a:rPr>
              <a:t>・完走 </a:t>
            </a:r>
            <a:r>
              <a:rPr sz="1300" b="1" i="0">
                <a:solidFill>
                  <a:srgbClr val="1E1B16"/>
                </a:solidFill>
                <a:latin typeface="Inter"/>
                <a:ea typeface="Hiragino Sans"/>
              </a:rPr>
              <a:t>21 名</a:t>
            </a:r>
            <a:r>
              <a:rPr sz="1300" b="0" i="0">
                <a:solidFill>
                  <a:srgbClr val="5F574C"/>
                </a:solidFill>
                <a:latin typeface="Inter"/>
                <a:ea typeface="Hiragino Sans"/>
              </a:rPr>
              <a:t>）で観察された課題と受講者の声に、いずれも具体的な対応を施した。改良は</a:t>
            </a:r>
            <a:r>
              <a:rPr sz="1300" b="1" i="0">
                <a:solidFill>
                  <a:srgbClr val="1E1B16"/>
                </a:solidFill>
                <a:latin typeface="Inter"/>
                <a:ea typeface="Hiragino Sans"/>
              </a:rPr>
              <a:t>観察と声に基づく対応</a:t>
            </a:r>
            <a:r>
              <a:rPr sz="1300" b="0" i="0">
                <a:solidFill>
                  <a:srgbClr val="5F574C"/>
                </a:solidFill>
                <a:latin typeface="Inter"/>
                <a:ea typeface="Hiragino Sans"/>
              </a:rPr>
              <a:t>であり、設計が継続的に磨かれていることを示す。</a:t>
            </a:r>
          </a:p>
        </p:txBody>
      </p:sp>
      <p:graphicFrame>
        <p:nvGraphicFramePr>
          <p:cNvPr id="7" name="Table 6"/>
          <p:cNvGraphicFramePr>
            <a:graphicFrameLocks noGrp="1"/>
          </p:cNvGraphicFramePr>
          <p:nvPr/>
        </p:nvGraphicFramePr>
        <p:xfrm>
          <a:off x="762000" y="2299891"/>
          <a:ext cx="10668000" cy="3612355"/>
        </p:xfrm>
        <a:graphic>
          <a:graphicData uri="http://schemas.openxmlformats.org/drawingml/2006/table">
            <a:tbl>
              <a:tblPr>
                <a:tableStyleId>{2D5ABB26-0587-4C30-8999-92F81FD0307C}</a:tableStyleId>
              </a:tblPr>
              <a:tblGrid>
                <a:gridCol w="4480520"/>
                <a:gridCol w="640060"/>
                <a:gridCol w="5547420"/>
              </a:tblGrid>
              <a:tr h="425450">
                <a:tc>
                  <a:txBody>
                    <a:bodyPr wrap="square"/>
                    <a:lstStyle/>
                    <a:p>
                      <a:pPr algn="l"/>
                      <a:r>
                        <a:rPr sz="1200" b="1" i="0">
                          <a:solidFill>
                            <a:srgbClr val="1E1B16"/>
                          </a:solidFill>
                          <a:latin typeface="Inter"/>
                          <a:ea typeface="Hiragino Sans"/>
                        </a:rPr>
                        <a:t>試行で見えた課題</a:t>
                      </a:r>
                    </a:p>
                  </a:txBody>
                  <a:tcPr marT="101600" marR="0" marB="101600" marL="152400" anchor="ctr">
                    <a:lnL w="0">
                      <a:noFill/>
                    </a:lnL>
                    <a:lnR w="0">
                      <a:noFill/>
                    </a:lnR>
                    <a:lnT w="0">
                      <a:noFill/>
                    </a:lnT>
                    <a:lnB w="0">
                      <a:noFill/>
                    </a:lnB>
                    <a:solidFill>
                      <a:srgbClr val="E9DFCD"/>
                    </a:solidFill>
                  </a:tcPr>
                </a:tc>
                <a:tc>
                  <a:txBody>
                    <a:bodyPr wrap="square"/>
                    <a:lstStyle/>
                    <a:p>
                      <a:pPr algn="l"/>
                    </a:p>
                  </a:txBody>
                  <a:tcPr marT="101600" marR="152400" marB="101600" marL="152400" anchor="ctr">
                    <a:lnL w="0">
                      <a:noFill/>
                    </a:lnL>
                    <a:lnR w="0">
                      <a:noFill/>
                    </a:lnR>
                    <a:lnT w="0">
                      <a:noFill/>
                    </a:lnT>
                    <a:lnB w="0">
                      <a:noFill/>
                    </a:lnB>
                    <a:solidFill>
                      <a:srgbClr val="E9DFCD"/>
                    </a:solidFill>
                  </a:tcPr>
                </a:tc>
                <a:tc>
                  <a:txBody>
                    <a:bodyPr wrap="square"/>
                    <a:lstStyle/>
                    <a:p>
                      <a:pPr algn="l"/>
                      <a:r>
                        <a:rPr sz="1200" b="1" i="0">
                          <a:solidFill>
                            <a:srgbClr val="1E1B16"/>
                          </a:solidFill>
                          <a:latin typeface="Inter"/>
                          <a:ea typeface="Hiragino Sans"/>
                        </a:rPr>
                        <a:t>今回の改良</a:t>
                      </a:r>
                    </a:p>
                  </a:txBody>
                  <a:tcPr marT="101600" marR="0" marB="101600" marL="152400" anchor="ctr">
                    <a:lnL w="0">
                      <a:noFill/>
                    </a:lnL>
                    <a:lnR w="0">
                      <a:noFill/>
                    </a:lnR>
                    <a:lnT w="0">
                      <a:noFill/>
                    </a:lnT>
                    <a:lnB w="0">
                      <a:noFill/>
                    </a:lnB>
                    <a:solidFill>
                      <a:srgbClr val="E9DFCD"/>
                    </a:solidFill>
                  </a:tcPr>
                </a:tc>
              </a:tr>
              <a:tr h="794345">
                <a:tc>
                  <a:txBody>
                    <a:bodyPr wrap="square"/>
                    <a:lstStyle/>
                    <a:p>
                      <a:pPr algn="l"/>
                      <a:r>
                        <a:rPr sz="1300" b="0" i="0">
                          <a:solidFill>
                            <a:srgbClr val="5F574C"/>
                          </a:solidFill>
                          <a:latin typeface="Inter"/>
                          <a:ea typeface="Hiragino Sans"/>
                        </a:rPr>
                        <a:t>第4回は一度に扱う関数が多すぎ、後ろの席の受講者がついていけなかった</a:t>
                      </a:r>
                    </a:p>
                  </a:txBody>
                  <a:tcPr marT="139700" marR="0" marB="139700" marL="152400" anchor="t">
                    <a:lnL w="0">
                      <a:noFill/>
                    </a:lnL>
                    <a:lnR w="0">
                      <a:noFill/>
                    </a:lnR>
                    <a:lnT w="0">
                      <a:noFill/>
                    </a:lnT>
                    <a:lnB w="6350">
                      <a:solidFill>
                        <a:srgbClr val="D8CCBA"/>
                      </a:solidFill>
                    </a:lnB>
                    <a:noFill/>
                  </a:tcPr>
                </a:tc>
                <a:tc>
                  <a:txBody>
                    <a:bodyPr wrap="square"/>
                    <a:lstStyle/>
                    <a:p>
                      <a:pPr algn="ctr"/>
                      <a:r>
                        <a:rPr sz="1500" b="1" i="0">
                          <a:solidFill>
                            <a:srgbClr val="A8471F"/>
                          </a:solidFill>
                          <a:latin typeface="Inter"/>
                          <a:ea typeface="Hiragino Sans"/>
                        </a:rPr>
                        <a:t>→</a:t>
                      </a:r>
                    </a:p>
                  </a:txBody>
                  <a:tcPr marT="139700" marR="0" marB="139700" marL="152400" anchor="t">
                    <a:lnL w="0">
                      <a:noFill/>
                    </a:lnL>
                    <a:lnR w="0">
                      <a:noFill/>
                    </a:lnR>
                    <a:lnT w="0">
                      <a:noFill/>
                    </a:lnT>
                    <a:lnB w="6350">
                      <a:solidFill>
                        <a:srgbClr val="D8CCBA"/>
                      </a:solidFill>
                    </a:lnB>
                    <a:noFill/>
                  </a:tcPr>
                </a:tc>
                <a:tc>
                  <a:txBody>
                    <a:bodyPr wrap="square"/>
                    <a:lstStyle/>
                    <a:p>
                      <a:pPr algn="l"/>
                      <a:r>
                        <a:rPr sz="1300" b="1" i="0">
                          <a:solidFill>
                            <a:srgbClr val="A8471F"/>
                          </a:solidFill>
                          <a:latin typeface="Inter"/>
                          <a:ea typeface="Hiragino Sans"/>
                        </a:rPr>
                        <a:t>関数を「必修の4つ」と「選択」に分け、選択の関数は早見表に載せて授業では扱わない</a:t>
                      </a:r>
                    </a:p>
                  </a:txBody>
                  <a:tcPr marT="139700" marR="0" marB="139700" marL="152400" anchor="t">
                    <a:lnL w="0">
                      <a:noFill/>
                    </a:lnL>
                    <a:lnR w="0">
                      <a:noFill/>
                    </a:lnR>
                    <a:lnT w="0">
                      <a:noFill/>
                    </a:lnT>
                    <a:lnB w="6350">
                      <a:solidFill>
                        <a:srgbClr val="D8CCBA"/>
                      </a:solidFill>
                    </a:lnB>
                    <a:noFill/>
                  </a:tcPr>
                </a:tc>
              </a:tr>
              <a:tr h="797520">
                <a:tc>
                  <a:txBody>
                    <a:bodyPr wrap="square"/>
                    <a:lstStyle/>
                    <a:p>
                      <a:pPr algn="l"/>
                      <a:r>
                        <a:rPr sz="1300" b="0" i="0">
                          <a:solidFill>
                            <a:srgbClr val="5F574C"/>
                          </a:solidFill>
                          <a:latin typeface="Inter"/>
                          <a:ea typeface="Hiragino Sans"/>
                        </a:rPr>
                        <a:t>演習データがきれいすぎて、実際のデータになると手が止まる受講者がいた</a:t>
                      </a:r>
                    </a:p>
                  </a:txBody>
                  <a:tcPr marT="139700" marR="0" marB="139700" marL="152400" anchor="t">
                    <a:lnL w="0">
                      <a:noFill/>
                    </a:lnL>
                    <a:lnR w="0">
                      <a:noFill/>
                    </a:lnR>
                    <a:lnT w="0">
                      <a:noFill/>
                    </a:lnT>
                    <a:lnB w="6350">
                      <a:solidFill>
                        <a:srgbClr val="D8CCBA"/>
                      </a:solidFill>
                    </a:lnB>
                    <a:noFill/>
                  </a:tcPr>
                </a:tc>
                <a:tc>
                  <a:txBody>
                    <a:bodyPr wrap="square"/>
                    <a:lstStyle/>
                    <a:p>
                      <a:pPr algn="ctr"/>
                      <a:r>
                        <a:rPr sz="1500" b="1" i="0">
                          <a:solidFill>
                            <a:srgbClr val="A8471F"/>
                          </a:solidFill>
                          <a:latin typeface="Inter"/>
                          <a:ea typeface="Hiragino Sans"/>
                        </a:rPr>
                        <a:t>→</a:t>
                      </a:r>
                    </a:p>
                  </a:txBody>
                  <a:tcPr marT="139700" marR="0" marB="139700" marL="152400" anchor="t">
                    <a:lnL w="0">
                      <a:noFill/>
                    </a:lnL>
                    <a:lnR w="0">
                      <a:noFill/>
                    </a:lnR>
                    <a:lnT w="0">
                      <a:noFill/>
                    </a:lnT>
                    <a:lnB w="6350">
                      <a:solidFill>
                        <a:srgbClr val="D8CCBA"/>
                      </a:solidFill>
                    </a:lnB>
                    <a:noFill/>
                  </a:tcPr>
                </a:tc>
                <a:tc>
                  <a:txBody>
                    <a:bodyPr wrap="square"/>
                    <a:lstStyle/>
                    <a:p>
                      <a:pPr algn="l"/>
                      <a:r>
                        <a:rPr sz="1300" b="1" i="0">
                          <a:solidFill>
                            <a:srgbClr val="A8471F"/>
                          </a:solidFill>
                          <a:latin typeface="Inter"/>
                          <a:ea typeface="Hiragino Sans"/>
                        </a:rPr>
                        <a:t>どの演習データにも、重複行・空欄・形式がばらばらな日付をわざと入れる</a:t>
                      </a:r>
                    </a:p>
                  </a:txBody>
                  <a:tcPr marT="139700" marR="0" marB="139700" marL="152400" anchor="t">
                    <a:lnL w="0">
                      <a:noFill/>
                    </a:lnL>
                    <a:lnR w="0">
                      <a:noFill/>
                    </a:lnR>
                    <a:lnT w="0">
                      <a:noFill/>
                    </a:lnT>
                    <a:lnB w="6350">
                      <a:solidFill>
                        <a:srgbClr val="D8CCBA"/>
                      </a:solidFill>
                    </a:lnB>
                    <a:noFill/>
                  </a:tcPr>
                </a:tc>
              </a:tr>
              <a:tr h="797520">
                <a:tc>
                  <a:txBody>
                    <a:bodyPr wrap="square"/>
                    <a:lstStyle/>
                    <a:p>
                      <a:pPr algn="l"/>
                      <a:r>
                        <a:rPr sz="1300" b="0" i="0">
                          <a:solidFill>
                            <a:srgbClr val="5F574C"/>
                          </a:solidFill>
                          <a:latin typeface="Inter"/>
                          <a:ea typeface="Hiragino Sans"/>
                        </a:rPr>
                        <a:t>期末発表は1グループ6分だったが、ほとんどのグループが時間内に終わらなかった</a:t>
                      </a:r>
                    </a:p>
                  </a:txBody>
                  <a:tcPr marT="139700" marR="0" marB="139700" marL="152400" anchor="t">
                    <a:lnL w="0">
                      <a:noFill/>
                    </a:lnL>
                    <a:lnR w="0">
                      <a:noFill/>
                    </a:lnR>
                    <a:lnT w="0">
                      <a:noFill/>
                    </a:lnT>
                    <a:lnB w="6350">
                      <a:solidFill>
                        <a:srgbClr val="D8CCBA"/>
                      </a:solidFill>
                    </a:lnB>
                    <a:noFill/>
                  </a:tcPr>
                </a:tc>
                <a:tc>
                  <a:txBody>
                    <a:bodyPr wrap="square"/>
                    <a:lstStyle/>
                    <a:p>
                      <a:pPr algn="ctr"/>
                      <a:r>
                        <a:rPr sz="1500" b="1" i="0">
                          <a:solidFill>
                            <a:srgbClr val="A8471F"/>
                          </a:solidFill>
                          <a:latin typeface="Inter"/>
                          <a:ea typeface="Hiragino Sans"/>
                        </a:rPr>
                        <a:t>→</a:t>
                      </a:r>
                    </a:p>
                  </a:txBody>
                  <a:tcPr marT="139700" marR="0" marB="139700" marL="152400" anchor="t">
                    <a:lnL w="0">
                      <a:noFill/>
                    </a:lnL>
                    <a:lnR w="0">
                      <a:noFill/>
                    </a:lnR>
                    <a:lnT w="0">
                      <a:noFill/>
                    </a:lnT>
                    <a:lnB w="6350">
                      <a:solidFill>
                        <a:srgbClr val="D8CCBA"/>
                      </a:solidFill>
                    </a:lnB>
                    <a:noFill/>
                  </a:tcPr>
                </a:tc>
                <a:tc>
                  <a:txBody>
                    <a:bodyPr wrap="square"/>
                    <a:lstStyle/>
                    <a:p>
                      <a:pPr algn="l"/>
                      <a:r>
                        <a:rPr sz="1300" b="1" i="0">
                          <a:solidFill>
                            <a:srgbClr val="A8471F"/>
                          </a:solidFill>
                          <a:latin typeface="Inter"/>
                          <a:ea typeface="Hiragino Sans"/>
                        </a:rPr>
                        <a:t>発表8分・質疑応答4分に変更する</a:t>
                      </a:r>
                    </a:p>
                  </a:txBody>
                  <a:tcPr marT="139700" marR="0" marB="139700" marL="152400" anchor="t">
                    <a:lnL w="0">
                      <a:noFill/>
                    </a:lnL>
                    <a:lnR w="0">
                      <a:noFill/>
                    </a:lnR>
                    <a:lnT w="0">
                      <a:noFill/>
                    </a:lnT>
                    <a:lnB w="6350">
                      <a:solidFill>
                        <a:srgbClr val="D8CCBA"/>
                      </a:solidFill>
                    </a:lnB>
                    <a:noFill/>
                  </a:tcPr>
                </a:tc>
              </a:tr>
              <a:tr h="797520">
                <a:tc>
                  <a:txBody>
                    <a:bodyPr wrap="square"/>
                    <a:lstStyle/>
                    <a:p>
                      <a:pPr algn="l"/>
                      <a:r>
                        <a:rPr sz="1300" b="0" i="0">
                          <a:solidFill>
                            <a:srgbClr val="5F574C"/>
                          </a:solidFill>
                          <a:latin typeface="Inter"/>
                          <a:ea typeface="Hiragino Sans"/>
                        </a:rPr>
                        <a:t>毎回の「今日学んだこと」のまとめがほしいという声があった</a:t>
                      </a:r>
                    </a:p>
                  </a:txBody>
                  <a:tcPr marT="139700" marR="0" marB="139700" marL="152400" anchor="t">
                    <a:lnL w="0">
                      <a:noFill/>
                    </a:lnL>
                    <a:lnR w="0">
                      <a:noFill/>
                    </a:lnR>
                    <a:lnT w="0">
                      <a:noFill/>
                    </a:lnT>
                    <a:lnB w="6350">
                      <a:solidFill>
                        <a:srgbClr val="D8CCBA"/>
                      </a:solidFill>
                    </a:lnB>
                    <a:noFill/>
                  </a:tcPr>
                </a:tc>
                <a:tc>
                  <a:txBody>
                    <a:bodyPr wrap="square"/>
                    <a:lstStyle/>
                    <a:p>
                      <a:pPr algn="ctr"/>
                      <a:r>
                        <a:rPr sz="1500" b="1" i="0">
                          <a:solidFill>
                            <a:srgbClr val="A8471F"/>
                          </a:solidFill>
                          <a:latin typeface="Inter"/>
                          <a:ea typeface="Hiragino Sans"/>
                        </a:rPr>
                        <a:t>→</a:t>
                      </a:r>
                    </a:p>
                  </a:txBody>
                  <a:tcPr marT="139700" marR="0" marB="139700" marL="152400" anchor="t">
                    <a:lnL w="0">
                      <a:noFill/>
                    </a:lnL>
                    <a:lnR w="0">
                      <a:noFill/>
                    </a:lnR>
                    <a:lnT w="0">
                      <a:noFill/>
                    </a:lnT>
                    <a:lnB w="6350">
                      <a:solidFill>
                        <a:srgbClr val="D8CCBA"/>
                      </a:solidFill>
                    </a:lnB>
                    <a:noFill/>
                  </a:tcPr>
                </a:tc>
                <a:tc>
                  <a:txBody>
                    <a:bodyPr wrap="square"/>
                    <a:lstStyle/>
                    <a:p>
                      <a:pPr algn="l"/>
                      <a:r>
                        <a:rPr sz="1300" b="1" i="0">
                          <a:solidFill>
                            <a:srgbClr val="A8471F"/>
                          </a:solidFill>
                          <a:latin typeface="Inter"/>
                          <a:ea typeface="Hiragino Sans"/>
                        </a:rPr>
                        <a:t>各回の配布資料の最後に、まとめのページと確認問題を1問加える</a:t>
                      </a:r>
                    </a:p>
                  </a:txBody>
                  <a:tcPr marT="139700" marR="0" marB="139700" marL="152400" anchor="t">
                    <a:lnL w="0">
                      <a:noFill/>
                    </a:lnL>
                    <a:lnR w="0">
                      <a:noFill/>
                    </a:lnR>
                    <a:lnT w="0">
                      <a:noFill/>
                    </a:lnT>
                    <a:lnB w="6350">
                      <a:solidFill>
                        <a:srgbClr val="D8CCBA"/>
                      </a:solidFill>
                    </a:lnB>
                    <a:noFill/>
                  </a:tcPr>
                </a:tc>
              </a:tr>
            </a:tbl>
          </a:graphicData>
        </a:graphic>
      </p:graphicFrame>
      <p:sp>
        <p:nvSpPr>
          <p:cNvPr id="8" name="Rectangle 7"/>
          <p:cNvSpPr/>
          <p:nvPr/>
        </p:nvSpPr>
        <p:spPr>
          <a:xfrm>
            <a:off x="762000" y="6337300"/>
            <a:ext cx="10668000" cy="2413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762000" y="6337300"/>
            <a:ext cx="10668000" cy="635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62000" y="6453505"/>
            <a:ext cx="1970038" cy="121920"/>
          </a:xfrm>
          <a:prstGeom prst="rect">
            <a:avLst/>
          </a:prstGeom>
          <a:noFill/>
        </p:spPr>
        <p:txBody>
          <a:bodyPr wrap="none" anchor="t" lIns="0" rIns="0" tIns="0" bIns="0">
            <a:noAutofit/>
          </a:bodyPr>
          <a:lstStyle/>
          <a:p>
            <a:pPr algn="l">
              <a:lnSpc>
                <a:spcPts val="960"/>
              </a:lnSpc>
            </a:pPr>
            <a:r>
              <a:rPr sz="800" b="0" i="0" spc="64">
                <a:solidFill>
                  <a:srgbClr val="5F574C"/>
                </a:solidFill>
                <a:latin typeface="Inter"/>
                <a:ea typeface="Hiragino Sans"/>
              </a:rPr>
              <a:t>データリテラシー入門　授業設計チーム</a:t>
            </a:r>
          </a:p>
        </p:txBody>
      </p:sp>
      <p:sp>
        <p:nvSpPr>
          <p:cNvPr id="11" name="TextBox 10"/>
          <p:cNvSpPr txBox="1"/>
          <p:nvPr/>
        </p:nvSpPr>
        <p:spPr>
          <a:xfrm>
            <a:off x="11046817" y="6453505"/>
            <a:ext cx="383183" cy="121920"/>
          </a:xfrm>
          <a:prstGeom prst="rect">
            <a:avLst/>
          </a:prstGeom>
          <a:noFill/>
        </p:spPr>
        <p:txBody>
          <a:bodyPr wrap="none" anchor="t" lIns="0" rIns="0" tIns="0" bIns="0">
            <a:noAutofit/>
          </a:bodyPr>
          <a:lstStyle/>
          <a:p>
            <a:pPr algn="l">
              <a:lnSpc>
                <a:spcPts val="960"/>
              </a:lnSpc>
            </a:pPr>
            <a:r>
              <a:rPr sz="800" b="0" i="0" spc="64">
                <a:solidFill>
                  <a:srgbClr val="5F574C"/>
                </a:solidFill>
                <a:latin typeface="Inter"/>
                <a:ea typeface="Hiragino Sans"/>
              </a:rPr>
              <a:t>09 / 10</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6F1E8"/>
        </a:solidFill>
        <a:effectLst/>
      </p:bgPr>
    </p:bg>
    <p:spTree>
      <p:nvGrpSpPr>
        <p:cNvPr id="1" name=""/>
        <p:cNvGrpSpPr/>
        <p:nvPr/>
      </p:nvGrpSpPr>
      <p:grpSpPr/>
      <p:sp>
        <p:nvSpPr>
          <p:cNvPr id="2" name="Rectangle 1"/>
          <p:cNvSpPr/>
          <p:nvPr/>
        </p:nvSpPr>
        <p:spPr>
          <a:xfrm>
            <a:off x="762000" y="0"/>
            <a:ext cx="10668000" cy="4572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62000" y="450850"/>
            <a:ext cx="10668000" cy="635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62000" y="262255"/>
            <a:ext cx="1280170" cy="121920"/>
          </a:xfrm>
          <a:prstGeom prst="rect">
            <a:avLst/>
          </a:prstGeom>
          <a:noFill/>
        </p:spPr>
        <p:txBody>
          <a:bodyPr wrap="none" anchor="t" lIns="0" rIns="0" tIns="0" bIns="0">
            <a:noAutofit/>
          </a:bodyPr>
          <a:lstStyle/>
          <a:p>
            <a:pPr algn="l">
              <a:lnSpc>
                <a:spcPts val="960"/>
              </a:lnSpc>
            </a:pPr>
            <a:r>
              <a:rPr sz="800" b="0" i="0" spc="40">
                <a:solidFill>
                  <a:srgbClr val="5F574C"/>
                </a:solidFill>
                <a:latin typeface="Inter"/>
                <a:ea typeface="Hiragino Sans"/>
              </a:rPr>
              <a:t>審議事項とご支援のお願い</a:t>
            </a:r>
          </a:p>
        </p:txBody>
      </p:sp>
      <p:sp>
        <p:nvSpPr>
          <p:cNvPr id="5" name="TextBox 4"/>
          <p:cNvSpPr txBox="1"/>
          <p:nvPr/>
        </p:nvSpPr>
        <p:spPr>
          <a:xfrm>
            <a:off x="8231584" y="262255"/>
            <a:ext cx="3198416" cy="121920"/>
          </a:xfrm>
          <a:prstGeom prst="rect">
            <a:avLst/>
          </a:prstGeom>
          <a:noFill/>
        </p:spPr>
        <p:txBody>
          <a:bodyPr wrap="none" anchor="t" lIns="0" rIns="0" tIns="0" bIns="0">
            <a:noAutofit/>
          </a:bodyPr>
          <a:lstStyle/>
          <a:p>
            <a:pPr algn="l">
              <a:lnSpc>
                <a:spcPts val="960"/>
              </a:lnSpc>
            </a:pPr>
            <a:r>
              <a:rPr sz="800" b="0" i="0" spc="40">
                <a:solidFill>
                  <a:srgbClr val="5F574C"/>
                </a:solidFill>
                <a:latin typeface="Inter"/>
                <a:ea typeface="Hiragino Sans"/>
              </a:rPr>
              <a:t>「データリテラシー入門：表で読み解くデータ」授業設計説明資料</a:t>
            </a:r>
          </a:p>
        </p:txBody>
      </p:sp>
      <p:sp>
        <p:nvSpPr>
          <p:cNvPr id="6" name="TextBox 5"/>
          <p:cNvSpPr txBox="1"/>
          <p:nvPr/>
        </p:nvSpPr>
        <p:spPr>
          <a:xfrm>
            <a:off x="762000" y="911324"/>
            <a:ext cx="9699774" cy="444500"/>
          </a:xfrm>
          <a:prstGeom prst="rect">
            <a:avLst/>
          </a:prstGeom>
          <a:noFill/>
        </p:spPr>
        <p:txBody>
          <a:bodyPr wrap="none" anchor="t" lIns="0" rIns="0" tIns="0" bIns="0">
            <a:noAutofit/>
          </a:bodyPr>
          <a:lstStyle/>
          <a:p>
            <a:pPr algn="l">
              <a:lnSpc>
                <a:spcPts val="3500"/>
              </a:lnSpc>
            </a:pPr>
            <a:r>
              <a:rPr sz="2800" b="1" i="0">
                <a:solidFill>
                  <a:srgbClr val="1E1B16"/>
                </a:solidFill>
                <a:latin typeface="Playfair Display"/>
                <a:ea typeface="Hiragino Mincho ProN"/>
              </a:rPr>
              <a:t>ご支援のお願い：</a:t>
            </a:r>
            <a:r>
              <a:rPr sz="2800" b="1" i="0">
                <a:solidFill>
                  <a:srgbClr val="A8471F"/>
                </a:solidFill>
                <a:latin typeface="Playfair Display"/>
                <a:ea typeface="Hiragino Mincho ProN"/>
              </a:rPr>
              <a:t>TA配置と名簿提供</a:t>
            </a:r>
            <a:r>
              <a:rPr sz="2800" b="1" i="0">
                <a:solidFill>
                  <a:srgbClr val="1E1B16"/>
                </a:solidFill>
                <a:latin typeface="Playfair Display"/>
                <a:ea typeface="Hiragino Mincho ProN"/>
              </a:rPr>
              <a:t>、予算は金額を後日提示</a:t>
            </a:r>
          </a:p>
        </p:txBody>
      </p:sp>
      <p:sp>
        <p:nvSpPr>
          <p:cNvPr id="7" name="Rectangle 6"/>
          <p:cNvSpPr/>
          <p:nvPr/>
        </p:nvSpPr>
        <p:spPr>
          <a:xfrm>
            <a:off x="762000" y="1581348"/>
            <a:ext cx="10668000" cy="127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762000" y="1581348"/>
            <a:ext cx="10668000" cy="12700"/>
          </a:xfrm>
          <a:prstGeom prst="rect">
            <a:avLst/>
          </a:prstGeom>
          <a:solidFill>
            <a:srgbClr val="1E1B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62000" y="1734820"/>
            <a:ext cx="822970" cy="182880"/>
          </a:xfrm>
          <a:prstGeom prst="rect">
            <a:avLst/>
          </a:prstGeom>
          <a:noFill/>
        </p:spPr>
        <p:txBody>
          <a:bodyPr wrap="none" anchor="t" lIns="0" rIns="0" tIns="0" bIns="0">
            <a:noAutofit/>
          </a:bodyPr>
          <a:lstStyle/>
          <a:p>
            <a:pPr algn="l">
              <a:lnSpc>
                <a:spcPts val="1439"/>
              </a:lnSpc>
            </a:pPr>
            <a:r>
              <a:rPr sz="1200" b="1" i="0" spc="96">
                <a:solidFill>
                  <a:srgbClr val="1E1B16"/>
                </a:solidFill>
                <a:latin typeface="Inter"/>
                <a:ea typeface="Hiragino Sans"/>
              </a:rPr>
              <a:t>必要な支援</a:t>
            </a:r>
          </a:p>
        </p:txBody>
      </p:sp>
      <p:sp>
        <p:nvSpPr>
          <p:cNvPr id="10" name="Rounded Rectangle 9"/>
          <p:cNvSpPr/>
          <p:nvPr/>
        </p:nvSpPr>
        <p:spPr>
          <a:xfrm>
            <a:off x="762000" y="2012950"/>
            <a:ext cx="5232400" cy="1511895"/>
          </a:xfrm>
          <a:prstGeom prst="roundRect">
            <a:avLst>
              <a:gd name="adj" fmla="val 840"/>
            </a:avLst>
          </a:prstGeom>
          <a:solidFill>
            <a:srgbClr val="FBF8F2"/>
          </a:solidFill>
          <a:ln w="6350">
            <a:solidFill>
              <a:srgbClr val="D8CCB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46150" y="2139950"/>
            <a:ext cx="279400" cy="279400"/>
          </a:xfrm>
          <a:prstGeom prst="rect">
            <a:avLst/>
          </a:prstGeom>
          <a:noFill/>
        </p:spPr>
        <p:txBody>
          <a:bodyPr wrap="none" anchor="t" lIns="0" rIns="0" tIns="0" bIns="0">
            <a:noAutofit/>
          </a:bodyPr>
          <a:lstStyle/>
          <a:p>
            <a:pPr algn="l">
              <a:lnSpc>
                <a:spcPts val="2200"/>
              </a:lnSpc>
            </a:pPr>
            <a:r>
              <a:rPr sz="2200" b="1" i="0">
                <a:solidFill>
                  <a:srgbClr val="A8471F"/>
                </a:solidFill>
                <a:latin typeface="Playfair Display"/>
                <a:ea typeface="Hiragino Mincho ProN"/>
              </a:rPr>
              <a:t>①</a:t>
            </a:r>
          </a:p>
        </p:txBody>
      </p:sp>
      <p:sp>
        <p:nvSpPr>
          <p:cNvPr id="12" name="TextBox 11"/>
          <p:cNvSpPr txBox="1"/>
          <p:nvPr/>
        </p:nvSpPr>
        <p:spPr>
          <a:xfrm>
            <a:off x="946150" y="2475865"/>
            <a:ext cx="2090341" cy="213360"/>
          </a:xfrm>
          <a:prstGeom prst="rect">
            <a:avLst/>
          </a:prstGeom>
          <a:noFill/>
        </p:spPr>
        <p:txBody>
          <a:bodyPr wrap="none" anchor="t" lIns="0" rIns="0" tIns="0" bIns="0">
            <a:noAutofit/>
          </a:bodyPr>
          <a:lstStyle/>
          <a:p>
            <a:pPr algn="l">
              <a:lnSpc>
                <a:spcPts val="1680"/>
              </a:lnSpc>
            </a:pPr>
            <a:r>
              <a:rPr sz="1400" b="1" i="0">
                <a:solidFill>
                  <a:srgbClr val="1E1B16"/>
                </a:solidFill>
                <a:latin typeface="Inter"/>
                <a:ea typeface="Hiragino Sans"/>
              </a:rPr>
              <a:t>毎回の授業にTAを1名配置</a:t>
            </a:r>
          </a:p>
        </p:txBody>
      </p:sp>
      <p:sp>
        <p:nvSpPr>
          <p:cNvPr id="13" name="TextBox 12"/>
          <p:cNvSpPr txBox="1"/>
          <p:nvPr/>
        </p:nvSpPr>
        <p:spPr>
          <a:xfrm>
            <a:off x="946150" y="2830195"/>
            <a:ext cx="5016500" cy="441940"/>
          </a:xfrm>
          <a:prstGeom prst="rect">
            <a:avLst/>
          </a:prstGeom>
          <a:noFill/>
        </p:spPr>
        <p:txBody>
          <a:bodyPr wrap="square" anchor="t" lIns="0" rIns="0" tIns="0" bIns="0">
            <a:noAutofit/>
          </a:bodyPr>
          <a:lstStyle/>
          <a:p>
            <a:pPr algn="l">
              <a:lnSpc>
                <a:spcPts val="1739"/>
              </a:lnSpc>
            </a:pPr>
            <a:r>
              <a:rPr sz="1200" b="0" i="0">
                <a:solidFill>
                  <a:srgbClr val="5F574C"/>
                </a:solidFill>
                <a:latin typeface="Inter"/>
                <a:ea typeface="Hiragino Sans"/>
              </a:rPr>
              <a:t>演習60分の間、教員とTAが巡回して受講者をサポートする。演習中心の設計を支える前提となる配置である。</a:t>
            </a:r>
          </a:p>
        </p:txBody>
      </p:sp>
      <p:sp>
        <p:nvSpPr>
          <p:cNvPr id="14" name="Rounded Rectangle 13"/>
          <p:cNvSpPr/>
          <p:nvPr/>
        </p:nvSpPr>
        <p:spPr>
          <a:xfrm>
            <a:off x="6197600" y="2012950"/>
            <a:ext cx="5232400" cy="1511895"/>
          </a:xfrm>
          <a:prstGeom prst="roundRect">
            <a:avLst>
              <a:gd name="adj" fmla="val 840"/>
            </a:avLst>
          </a:prstGeom>
          <a:solidFill>
            <a:srgbClr val="FBF8F2"/>
          </a:solidFill>
          <a:ln w="6350">
            <a:solidFill>
              <a:srgbClr val="D8CCB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81750" y="2139950"/>
            <a:ext cx="279400" cy="279400"/>
          </a:xfrm>
          <a:prstGeom prst="rect">
            <a:avLst/>
          </a:prstGeom>
          <a:noFill/>
        </p:spPr>
        <p:txBody>
          <a:bodyPr wrap="none" anchor="t" lIns="0" rIns="0" tIns="0" bIns="0">
            <a:noAutofit/>
          </a:bodyPr>
          <a:lstStyle/>
          <a:p>
            <a:pPr algn="l">
              <a:lnSpc>
                <a:spcPts val="2200"/>
              </a:lnSpc>
            </a:pPr>
            <a:r>
              <a:rPr sz="2200" b="1" i="0">
                <a:solidFill>
                  <a:srgbClr val="A8471F"/>
                </a:solidFill>
                <a:latin typeface="Playfair Display"/>
                <a:ea typeface="Hiragino Mincho ProN"/>
              </a:rPr>
              <a:t>②</a:t>
            </a:r>
          </a:p>
        </p:txBody>
      </p:sp>
      <p:sp>
        <p:nvSpPr>
          <p:cNvPr id="16" name="TextBox 15"/>
          <p:cNvSpPr txBox="1"/>
          <p:nvPr/>
        </p:nvSpPr>
        <p:spPr>
          <a:xfrm>
            <a:off x="6381750" y="2475865"/>
            <a:ext cx="2565896" cy="213360"/>
          </a:xfrm>
          <a:prstGeom prst="rect">
            <a:avLst/>
          </a:prstGeom>
          <a:noFill/>
        </p:spPr>
        <p:txBody>
          <a:bodyPr wrap="none" anchor="t" lIns="0" rIns="0" tIns="0" bIns="0">
            <a:noAutofit/>
          </a:bodyPr>
          <a:lstStyle/>
          <a:p>
            <a:pPr algn="l">
              <a:lnSpc>
                <a:spcPts val="1680"/>
              </a:lnSpc>
            </a:pPr>
            <a:r>
              <a:rPr sz="1400" b="1" i="0">
                <a:solidFill>
                  <a:srgbClr val="1E1B16"/>
                </a:solidFill>
                <a:latin typeface="Inter"/>
                <a:ea typeface="Hiragino Sans"/>
              </a:rPr>
              <a:t>開講1週間前の履修者名簿の提供</a:t>
            </a:r>
          </a:p>
        </p:txBody>
      </p:sp>
      <p:sp>
        <p:nvSpPr>
          <p:cNvPr id="17" name="TextBox 16"/>
          <p:cNvSpPr txBox="1"/>
          <p:nvPr/>
        </p:nvSpPr>
        <p:spPr>
          <a:xfrm>
            <a:off x="6381750" y="2830195"/>
            <a:ext cx="5016500" cy="441940"/>
          </a:xfrm>
          <a:prstGeom prst="rect">
            <a:avLst/>
          </a:prstGeom>
          <a:noFill/>
        </p:spPr>
        <p:txBody>
          <a:bodyPr wrap="square" anchor="t" lIns="0" rIns="0" tIns="0" bIns="0">
            <a:noAutofit/>
          </a:bodyPr>
          <a:lstStyle/>
          <a:p>
            <a:pPr algn="l">
              <a:lnSpc>
                <a:spcPts val="1739"/>
              </a:lnSpc>
            </a:pPr>
            <a:r>
              <a:rPr sz="1200" b="0" i="0">
                <a:solidFill>
                  <a:srgbClr val="5F574C"/>
                </a:solidFill>
                <a:latin typeface="Inter"/>
                <a:ea typeface="Hiragino Sans"/>
              </a:rPr>
              <a:t>期末のグループ発表（3〜4人）に備え、開講前にグループ分けを済ませるため名簿が必要である。</a:t>
            </a:r>
          </a:p>
        </p:txBody>
      </p:sp>
      <p:sp>
        <p:nvSpPr>
          <p:cNvPr id="18" name="TextBox 17"/>
          <p:cNvSpPr txBox="1"/>
          <p:nvPr/>
        </p:nvSpPr>
        <p:spPr>
          <a:xfrm>
            <a:off x="762000" y="3493770"/>
            <a:ext cx="6506567" cy="182880"/>
          </a:xfrm>
          <a:prstGeom prst="rect">
            <a:avLst/>
          </a:prstGeom>
          <a:noFill/>
        </p:spPr>
        <p:txBody>
          <a:bodyPr wrap="none" anchor="t" lIns="0" rIns="0" tIns="0" bIns="0">
            <a:noAutofit/>
          </a:bodyPr>
          <a:lstStyle/>
          <a:p>
            <a:pPr algn="l">
              <a:lnSpc>
                <a:spcPts val="1439"/>
              </a:lnSpc>
            </a:pPr>
            <a:r>
              <a:rPr sz="1200" b="1" i="0" spc="96">
                <a:solidFill>
                  <a:srgbClr val="1E1B16"/>
                </a:solidFill>
                <a:latin typeface="Inter"/>
                <a:ea typeface="Hiragino Sans"/>
              </a:rPr>
              <a:t>予算（金額欄は空欄 — 委員会のご意見を踏まえ、担当チームが記入して後日提示する）</a:t>
            </a:r>
          </a:p>
        </p:txBody>
      </p:sp>
      <p:graphicFrame>
        <p:nvGraphicFramePr>
          <p:cNvPr id="19" name="Table 18"/>
          <p:cNvGraphicFramePr>
            <a:graphicFrameLocks noGrp="1"/>
          </p:cNvGraphicFramePr>
          <p:nvPr/>
        </p:nvGraphicFramePr>
        <p:xfrm>
          <a:off x="762000" y="3771900"/>
          <a:ext cx="10661650" cy="1395610"/>
        </p:xfrm>
        <a:graphic>
          <a:graphicData uri="http://schemas.openxmlformats.org/drawingml/2006/table">
            <a:tbl>
              <a:tblPr>
                <a:tableStyleId>{2D5ABB26-0587-4C30-8999-92F81FD0307C}</a:tableStyleId>
              </a:tblPr>
              <a:tblGrid>
                <a:gridCol w="2772023"/>
                <a:gridCol w="2132310"/>
                <a:gridCol w="5757317"/>
              </a:tblGrid>
              <a:tr h="355600">
                <a:tc>
                  <a:txBody>
                    <a:bodyPr wrap="square"/>
                    <a:lstStyle/>
                    <a:p>
                      <a:pPr algn="l"/>
                      <a:r>
                        <a:rPr sz="1200" b="1" i="0">
                          <a:solidFill>
                            <a:srgbClr val="1E1B16"/>
                          </a:solidFill>
                          <a:latin typeface="Inter"/>
                          <a:ea typeface="Hiragino Sans"/>
                        </a:rPr>
                        <a:t>項目</a:t>
                      </a:r>
                    </a:p>
                  </a:txBody>
                  <a:tcPr marT="63500" marR="0" marB="63500" marL="152400" anchor="ctr">
                    <a:lnL w="0">
                      <a:noFill/>
                    </a:lnL>
                    <a:lnR w="0">
                      <a:noFill/>
                    </a:lnR>
                    <a:lnT w="0">
                      <a:noFill/>
                    </a:lnT>
                    <a:lnB w="6350">
                      <a:solidFill>
                        <a:srgbClr val="D8CCBA"/>
                      </a:solidFill>
                    </a:lnB>
                    <a:solidFill>
                      <a:srgbClr val="E9E0D0"/>
                    </a:solidFill>
                  </a:tcPr>
                </a:tc>
                <a:tc>
                  <a:txBody>
                    <a:bodyPr wrap="square"/>
                    <a:lstStyle/>
                    <a:p>
                      <a:pPr algn="r"/>
                      <a:r>
                        <a:rPr sz="1200" b="1" i="0">
                          <a:solidFill>
                            <a:srgbClr val="1E1B16"/>
                          </a:solidFill>
                          <a:latin typeface="Inter"/>
                          <a:ea typeface="Hiragino Sans"/>
                        </a:rPr>
                        <a:t>金額</a:t>
                      </a:r>
                    </a:p>
                  </a:txBody>
                  <a:tcPr marT="63500" marR="0" marB="63500" marL="152400" anchor="ctr">
                    <a:lnL w="0">
                      <a:noFill/>
                    </a:lnL>
                    <a:lnR w="0">
                      <a:noFill/>
                    </a:lnR>
                    <a:lnT w="0">
                      <a:noFill/>
                    </a:lnT>
                    <a:lnB w="6350">
                      <a:solidFill>
                        <a:srgbClr val="D8CCBA"/>
                      </a:solidFill>
                    </a:lnB>
                    <a:solidFill>
                      <a:srgbClr val="E9E0D0"/>
                    </a:solidFill>
                  </a:tcPr>
                </a:tc>
                <a:tc>
                  <a:txBody>
                    <a:bodyPr wrap="square"/>
                    <a:lstStyle/>
                    <a:p>
                      <a:pPr algn="l"/>
                      <a:r>
                        <a:rPr sz="1200" b="1" i="0">
                          <a:solidFill>
                            <a:srgbClr val="1E1B16"/>
                          </a:solidFill>
                          <a:latin typeface="Inter"/>
                          <a:ea typeface="Hiragino Sans"/>
                        </a:rPr>
                        <a:t>備考</a:t>
                      </a:r>
                    </a:p>
                  </a:txBody>
                  <a:tcPr marT="63500" marR="0" marB="63500" marL="152400" anchor="ctr">
                    <a:lnL w="0">
                      <a:noFill/>
                    </a:lnL>
                    <a:lnR w="0">
                      <a:noFill/>
                    </a:lnR>
                    <a:lnT w="0">
                      <a:noFill/>
                    </a:lnT>
                    <a:lnB w="6350">
                      <a:solidFill>
                        <a:srgbClr val="D8CCBA"/>
                      </a:solidFill>
                    </a:lnB>
                    <a:solidFill>
                      <a:srgbClr val="E9E0D0"/>
                    </a:solidFill>
                  </a:tcPr>
                </a:tc>
              </a:tr>
              <a:tr h="346670">
                <a:tc>
                  <a:txBody>
                    <a:bodyPr wrap="square"/>
                    <a:lstStyle/>
                    <a:p>
                      <a:pPr algn="l"/>
                      <a:r>
                        <a:rPr sz="1200" b="0" i="0">
                          <a:solidFill>
                            <a:srgbClr val="1E1B16"/>
                          </a:solidFill>
                          <a:latin typeface="Inter"/>
                          <a:ea typeface="Hiragino Sans"/>
                        </a:rPr>
                        <a:t>TA配置</a:t>
                      </a:r>
                    </a:p>
                  </a:txBody>
                  <a:tcPr marT="63500" marR="0" marB="63500" marL="152400" anchor="ctr">
                    <a:lnL w="0">
                      <a:noFill/>
                    </a:lnL>
                    <a:lnR w="0">
                      <a:noFill/>
                    </a:lnR>
                    <a:lnT w="0">
                      <a:noFill/>
                    </a:lnT>
                    <a:lnB w="6350">
                      <a:solidFill>
                        <a:srgbClr val="D8CCBA"/>
                      </a:solidFill>
                    </a:lnB>
                    <a:noFill/>
                  </a:tcPr>
                </a:tc>
                <a:tc>
                  <a:txBody>
                    <a:bodyPr wrap="square"/>
                    <a:lstStyle/>
                    <a:p>
                      <a:pPr algn="r"/>
                      <a:r>
                        <a:rPr sz="1200" b="0" i="0">
                          <a:solidFill>
                            <a:srgbClr val="1E1B16"/>
                          </a:solidFill>
                          <a:latin typeface="Inter"/>
                          <a:ea typeface="Hiragino Sans"/>
                        </a:rPr>
                        <a:t>（記入欄）</a:t>
                      </a:r>
                    </a:p>
                  </a:txBody>
                  <a:tcPr marT="63500" marR="0" marB="63500" marL="152400" anchor="ctr">
                    <a:lnL w="0">
                      <a:noFill/>
                    </a:lnL>
                    <a:lnR w="0">
                      <a:noFill/>
                    </a:lnR>
                    <a:lnT w="0">
                      <a:noFill/>
                    </a:lnT>
                    <a:lnB w="6350">
                      <a:solidFill>
                        <a:srgbClr val="D8CCBA"/>
                      </a:solidFill>
                    </a:lnB>
                    <a:noFill/>
                  </a:tcPr>
                </a:tc>
                <a:tc>
                  <a:txBody>
                    <a:bodyPr wrap="square"/>
                    <a:lstStyle/>
                    <a:p>
                      <a:pPr algn="l"/>
                      <a:r>
                        <a:rPr sz="1200" b="0" i="0">
                          <a:solidFill>
                            <a:srgbClr val="1E1B16"/>
                          </a:solidFill>
                          <a:latin typeface="Inter"/>
                          <a:ea typeface="Hiragino Sans"/>
                        </a:rPr>
                        <a:t>毎回の授業に1名。演習の巡回サポートのため。</a:t>
                      </a:r>
                    </a:p>
                  </a:txBody>
                  <a:tcPr marT="63500" marR="0" marB="63500" marL="152400" anchor="ctr">
                    <a:lnL w="0">
                      <a:noFill/>
                    </a:lnL>
                    <a:lnR w="0">
                      <a:noFill/>
                    </a:lnR>
                    <a:lnT w="0">
                      <a:noFill/>
                    </a:lnT>
                    <a:lnB w="6350">
                      <a:solidFill>
                        <a:srgbClr val="D8CCBA"/>
                      </a:solidFill>
                    </a:lnB>
                    <a:noFill/>
                  </a:tcPr>
                </a:tc>
              </a:tr>
              <a:tr h="346670">
                <a:tc>
                  <a:txBody>
                    <a:bodyPr wrap="square"/>
                    <a:lstStyle/>
                    <a:p>
                      <a:pPr algn="l"/>
                      <a:r>
                        <a:rPr sz="1200" b="0" i="0">
                          <a:solidFill>
                            <a:srgbClr val="1E1B16"/>
                          </a:solidFill>
                          <a:latin typeface="Inter"/>
                          <a:ea typeface="Hiragino Sans"/>
                        </a:rPr>
                        <a:t>教材作成</a:t>
                      </a:r>
                    </a:p>
                  </a:txBody>
                  <a:tcPr marT="63500" marR="0" marB="63500" marL="152400" anchor="ctr">
                    <a:lnL w="0">
                      <a:noFill/>
                    </a:lnL>
                    <a:lnR w="0">
                      <a:noFill/>
                    </a:lnR>
                    <a:lnT w="0">
                      <a:noFill/>
                    </a:lnT>
                    <a:lnB w="6350">
                      <a:solidFill>
                        <a:srgbClr val="D8CCBA"/>
                      </a:solidFill>
                    </a:lnB>
                    <a:noFill/>
                  </a:tcPr>
                </a:tc>
                <a:tc>
                  <a:txBody>
                    <a:bodyPr wrap="square"/>
                    <a:lstStyle/>
                    <a:p>
                      <a:pPr algn="r"/>
                      <a:r>
                        <a:rPr sz="1200" b="0" i="0">
                          <a:solidFill>
                            <a:srgbClr val="1E1B16"/>
                          </a:solidFill>
                          <a:latin typeface="Inter"/>
                          <a:ea typeface="Hiragino Sans"/>
                        </a:rPr>
                        <a:t>（記入欄）</a:t>
                      </a:r>
                    </a:p>
                  </a:txBody>
                  <a:tcPr marT="63500" marR="0" marB="63500" marL="152400" anchor="ctr">
                    <a:lnL w="0">
                      <a:noFill/>
                    </a:lnL>
                    <a:lnR w="0">
                      <a:noFill/>
                    </a:lnR>
                    <a:lnT w="0">
                      <a:noFill/>
                    </a:lnT>
                    <a:lnB w="6350">
                      <a:solidFill>
                        <a:srgbClr val="D8CCBA"/>
                      </a:solidFill>
                    </a:lnB>
                    <a:noFill/>
                  </a:tcPr>
                </a:tc>
                <a:tc>
                  <a:txBody>
                    <a:bodyPr wrap="square"/>
                    <a:lstStyle/>
                    <a:p>
                      <a:pPr algn="l"/>
                      <a:r>
                        <a:rPr sz="1200" b="0" i="0">
                          <a:solidFill>
                            <a:srgbClr val="1E1B16"/>
                          </a:solidFill>
                          <a:latin typeface="Inter"/>
                          <a:ea typeface="Hiragino Sans"/>
                        </a:rPr>
                        <a:t>演習データ8種類（各回1つ）と関数の早見表。</a:t>
                      </a:r>
                    </a:p>
                  </a:txBody>
                  <a:tcPr marT="63500" marR="0" marB="63500" marL="152400" anchor="ctr">
                    <a:lnL w="0">
                      <a:noFill/>
                    </a:lnL>
                    <a:lnR w="0">
                      <a:noFill/>
                    </a:lnR>
                    <a:lnT w="0">
                      <a:noFill/>
                    </a:lnT>
                    <a:lnB w="6350">
                      <a:solidFill>
                        <a:srgbClr val="D8CCBA"/>
                      </a:solidFill>
                    </a:lnB>
                    <a:noFill/>
                  </a:tcPr>
                </a:tc>
              </a:tr>
              <a:tr h="346670">
                <a:tc>
                  <a:txBody>
                    <a:bodyPr wrap="square"/>
                    <a:lstStyle/>
                    <a:p>
                      <a:pPr algn="l"/>
                      <a:r>
                        <a:rPr sz="1200" b="0" i="0">
                          <a:solidFill>
                            <a:srgbClr val="1E1B16"/>
                          </a:solidFill>
                          <a:latin typeface="Inter"/>
                          <a:ea typeface="Hiragino Sans"/>
                        </a:rPr>
                        <a:t>配布資料</a:t>
                      </a:r>
                    </a:p>
                  </a:txBody>
                  <a:tcPr marT="63500" marR="0" marB="63500" marL="152400" anchor="ctr">
                    <a:lnL w="0">
                      <a:noFill/>
                    </a:lnL>
                    <a:lnR w="0">
                      <a:noFill/>
                    </a:lnR>
                    <a:lnT w="0">
                      <a:noFill/>
                    </a:lnT>
                    <a:lnB w="0">
                      <a:noFill/>
                    </a:lnB>
                    <a:noFill/>
                  </a:tcPr>
                </a:tc>
                <a:tc>
                  <a:txBody>
                    <a:bodyPr wrap="square"/>
                    <a:lstStyle/>
                    <a:p>
                      <a:pPr algn="r"/>
                      <a:r>
                        <a:rPr sz="1200" b="0" i="0">
                          <a:solidFill>
                            <a:srgbClr val="1E1B16"/>
                          </a:solidFill>
                          <a:latin typeface="Inter"/>
                          <a:ea typeface="Hiragino Sans"/>
                        </a:rPr>
                        <a:t>（記入欄）</a:t>
                      </a:r>
                    </a:p>
                  </a:txBody>
                  <a:tcPr marT="63500" marR="0" marB="63500" marL="152400" anchor="ctr">
                    <a:lnL w="0">
                      <a:noFill/>
                    </a:lnL>
                    <a:lnR w="0">
                      <a:noFill/>
                    </a:lnR>
                    <a:lnT w="0">
                      <a:noFill/>
                    </a:lnT>
                    <a:lnB w="0">
                      <a:noFill/>
                    </a:lnB>
                    <a:noFill/>
                  </a:tcPr>
                </a:tc>
                <a:tc>
                  <a:txBody>
                    <a:bodyPr wrap="square"/>
                    <a:lstStyle/>
                    <a:p>
                      <a:pPr algn="l"/>
                      <a:r>
                        <a:rPr sz="1200" b="0" i="0">
                          <a:solidFill>
                            <a:srgbClr val="1E1B16"/>
                          </a:solidFill>
                          <a:latin typeface="Inter"/>
                          <a:ea typeface="Hiragino Sans"/>
                        </a:rPr>
                        <a:t>各回の配布資料。最後にまとめページと確認問題1問を含む。</a:t>
                      </a:r>
                    </a:p>
                  </a:txBody>
                  <a:tcPr marT="63500" marR="0" marB="63500" marL="152400" anchor="ctr">
                    <a:lnL w="0">
                      <a:noFill/>
                    </a:lnL>
                    <a:lnR w="0">
                      <a:noFill/>
                    </a:lnR>
                    <a:lnT w="0">
                      <a:noFill/>
                    </a:lnT>
                    <a:lnB w="0">
                      <a:noFill/>
                    </a:lnB>
                    <a:noFill/>
                  </a:tcPr>
                </a:tc>
              </a:tr>
            </a:tbl>
          </a:graphicData>
        </a:graphic>
      </p:graphicFrame>
      <p:sp>
        <p:nvSpPr>
          <p:cNvPr id="20" name="TextBox 19"/>
          <p:cNvSpPr txBox="1"/>
          <p:nvPr/>
        </p:nvSpPr>
        <p:spPr>
          <a:xfrm>
            <a:off x="762000" y="5257681"/>
            <a:ext cx="7915672" cy="182880"/>
          </a:xfrm>
          <a:prstGeom prst="rect">
            <a:avLst/>
          </a:prstGeom>
          <a:noFill/>
        </p:spPr>
        <p:txBody>
          <a:bodyPr wrap="none" anchor="t" lIns="0" rIns="0" tIns="0" bIns="0">
            <a:noAutofit/>
          </a:bodyPr>
          <a:lstStyle/>
          <a:p>
            <a:pPr algn="l">
              <a:lnSpc>
                <a:spcPts val="1439"/>
              </a:lnSpc>
            </a:pPr>
            <a:r>
              <a:rPr sz="1200" b="0" i="0">
                <a:solidFill>
                  <a:srgbClr val="5F574C"/>
                </a:solidFill>
                <a:latin typeface="Inter"/>
                <a:ea typeface="Hiragino Sans"/>
              </a:rPr>
              <a:t>金額は授業設計メモに記載がないため、担当チームが記入して後日提示する。金額欄を空けた別紙を本日配付する。</a:t>
            </a:r>
          </a:p>
        </p:txBody>
      </p:sp>
      <p:sp>
        <p:nvSpPr>
          <p:cNvPr id="21" name="Rectangle 20"/>
          <p:cNvSpPr/>
          <p:nvPr/>
        </p:nvSpPr>
        <p:spPr>
          <a:xfrm>
            <a:off x="762000" y="5397500"/>
            <a:ext cx="10668000" cy="127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762000" y="5397500"/>
            <a:ext cx="10668000" cy="12700"/>
          </a:xfrm>
          <a:prstGeom prst="rect">
            <a:avLst/>
          </a:prstGeom>
          <a:solidFill>
            <a:srgbClr val="1E1B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62000" y="5557520"/>
            <a:ext cx="1152178" cy="182880"/>
          </a:xfrm>
          <a:prstGeom prst="rect">
            <a:avLst/>
          </a:prstGeom>
          <a:noFill/>
        </p:spPr>
        <p:txBody>
          <a:bodyPr wrap="none" anchor="t" lIns="0" rIns="0" tIns="0" bIns="0">
            <a:noAutofit/>
          </a:bodyPr>
          <a:lstStyle/>
          <a:p>
            <a:pPr algn="l">
              <a:lnSpc>
                <a:spcPts val="1439"/>
              </a:lnSpc>
            </a:pPr>
            <a:r>
              <a:rPr sz="1200" b="1" i="0" spc="96">
                <a:solidFill>
                  <a:srgbClr val="1E1B16"/>
                </a:solidFill>
                <a:latin typeface="Inter"/>
                <a:ea typeface="Hiragino Sans"/>
              </a:rPr>
              <a:t>本日の審議事項</a:t>
            </a:r>
          </a:p>
        </p:txBody>
      </p:sp>
      <p:sp>
        <p:nvSpPr>
          <p:cNvPr id="24" name="TextBox 23"/>
          <p:cNvSpPr txBox="1"/>
          <p:nvPr/>
        </p:nvSpPr>
        <p:spPr>
          <a:xfrm>
            <a:off x="762000" y="5876925"/>
            <a:ext cx="97334" cy="254000"/>
          </a:xfrm>
          <a:prstGeom prst="rect">
            <a:avLst/>
          </a:prstGeom>
          <a:noFill/>
        </p:spPr>
        <p:txBody>
          <a:bodyPr wrap="none" anchor="t" lIns="0" rIns="0" tIns="0" bIns="0">
            <a:noAutofit/>
          </a:bodyPr>
          <a:lstStyle/>
          <a:p>
            <a:pPr algn="l">
              <a:lnSpc>
                <a:spcPts val="2000"/>
              </a:lnSpc>
            </a:pPr>
            <a:r>
              <a:rPr sz="2000" b="1" i="0">
                <a:solidFill>
                  <a:srgbClr val="A8471F"/>
                </a:solidFill>
                <a:latin typeface="Playfair Display"/>
                <a:ea typeface="Hiragino Mincho ProN"/>
              </a:rPr>
              <a:t>1</a:t>
            </a:r>
          </a:p>
        </p:txBody>
      </p:sp>
      <p:sp>
        <p:nvSpPr>
          <p:cNvPr id="25" name="TextBox 24"/>
          <p:cNvSpPr txBox="1"/>
          <p:nvPr/>
        </p:nvSpPr>
        <p:spPr>
          <a:xfrm>
            <a:off x="1181100" y="5862955"/>
            <a:ext cx="889000" cy="248920"/>
          </a:xfrm>
          <a:prstGeom prst="rect">
            <a:avLst/>
          </a:prstGeom>
          <a:noFill/>
        </p:spPr>
        <p:txBody>
          <a:bodyPr wrap="none" anchor="t" lIns="0" rIns="0" tIns="0" bIns="0">
            <a:noAutofit/>
          </a:bodyPr>
          <a:lstStyle/>
          <a:p>
            <a:pPr algn="l">
              <a:lnSpc>
                <a:spcPts val="1960"/>
              </a:lnSpc>
            </a:pPr>
            <a:r>
              <a:rPr sz="1400" b="1" i="0">
                <a:solidFill>
                  <a:srgbClr val="1E1B16"/>
                </a:solidFill>
                <a:latin typeface="Inter"/>
                <a:ea typeface="Hiragino Sans"/>
              </a:rPr>
              <a:t>開講の可否</a:t>
            </a:r>
          </a:p>
        </p:txBody>
      </p:sp>
      <p:sp>
        <p:nvSpPr>
          <p:cNvPr id="26" name="TextBox 25"/>
          <p:cNvSpPr txBox="1"/>
          <p:nvPr/>
        </p:nvSpPr>
        <p:spPr>
          <a:xfrm>
            <a:off x="6248400" y="5876925"/>
            <a:ext cx="123875" cy="254000"/>
          </a:xfrm>
          <a:prstGeom prst="rect">
            <a:avLst/>
          </a:prstGeom>
          <a:noFill/>
        </p:spPr>
        <p:txBody>
          <a:bodyPr wrap="none" anchor="t" lIns="0" rIns="0" tIns="0" bIns="0">
            <a:noAutofit/>
          </a:bodyPr>
          <a:lstStyle/>
          <a:p>
            <a:pPr algn="l">
              <a:lnSpc>
                <a:spcPts val="2000"/>
              </a:lnSpc>
            </a:pPr>
            <a:r>
              <a:rPr sz="2000" b="1" i="0">
                <a:solidFill>
                  <a:srgbClr val="A8471F"/>
                </a:solidFill>
                <a:latin typeface="Playfair Display"/>
                <a:ea typeface="Hiragino Mincho ProN"/>
              </a:rPr>
              <a:t>3</a:t>
            </a:r>
          </a:p>
        </p:txBody>
      </p:sp>
      <p:sp>
        <p:nvSpPr>
          <p:cNvPr id="27" name="TextBox 26"/>
          <p:cNvSpPr txBox="1"/>
          <p:nvPr/>
        </p:nvSpPr>
        <p:spPr>
          <a:xfrm>
            <a:off x="6667500" y="5862955"/>
            <a:ext cx="1124694" cy="248920"/>
          </a:xfrm>
          <a:prstGeom prst="rect">
            <a:avLst/>
          </a:prstGeom>
          <a:noFill/>
        </p:spPr>
        <p:txBody>
          <a:bodyPr wrap="none" anchor="t" lIns="0" rIns="0" tIns="0" bIns="0">
            <a:noAutofit/>
          </a:bodyPr>
          <a:lstStyle/>
          <a:p>
            <a:pPr algn="l">
              <a:lnSpc>
                <a:spcPts val="1960"/>
              </a:lnSpc>
            </a:pPr>
            <a:r>
              <a:rPr sz="1400" b="1" i="0">
                <a:solidFill>
                  <a:srgbClr val="1E1B16"/>
                </a:solidFill>
                <a:latin typeface="Inter"/>
                <a:ea typeface="Hiragino Sans"/>
              </a:rPr>
              <a:t>TA配置の可否</a:t>
            </a:r>
          </a:p>
        </p:txBody>
      </p:sp>
      <p:sp>
        <p:nvSpPr>
          <p:cNvPr id="28" name="TextBox 27"/>
          <p:cNvSpPr txBox="1"/>
          <p:nvPr/>
        </p:nvSpPr>
        <p:spPr>
          <a:xfrm>
            <a:off x="762000" y="6233765"/>
            <a:ext cx="132953" cy="254000"/>
          </a:xfrm>
          <a:prstGeom prst="rect">
            <a:avLst/>
          </a:prstGeom>
          <a:noFill/>
        </p:spPr>
        <p:txBody>
          <a:bodyPr wrap="none" anchor="t" lIns="0" rIns="0" tIns="0" bIns="0">
            <a:noAutofit/>
          </a:bodyPr>
          <a:lstStyle/>
          <a:p>
            <a:pPr algn="l">
              <a:lnSpc>
                <a:spcPts val="2000"/>
              </a:lnSpc>
            </a:pPr>
            <a:r>
              <a:rPr sz="2000" b="1" i="0">
                <a:solidFill>
                  <a:srgbClr val="A8471F"/>
                </a:solidFill>
                <a:latin typeface="Playfair Display"/>
                <a:ea typeface="Hiragino Mincho ProN"/>
              </a:rPr>
              <a:t>2</a:t>
            </a:r>
          </a:p>
        </p:txBody>
      </p:sp>
      <p:sp>
        <p:nvSpPr>
          <p:cNvPr id="29" name="TextBox 28"/>
          <p:cNvSpPr txBox="1"/>
          <p:nvPr/>
        </p:nvSpPr>
        <p:spPr>
          <a:xfrm>
            <a:off x="1181100" y="6219795"/>
            <a:ext cx="3291880" cy="248920"/>
          </a:xfrm>
          <a:prstGeom prst="rect">
            <a:avLst/>
          </a:prstGeom>
          <a:noFill/>
        </p:spPr>
        <p:txBody>
          <a:bodyPr wrap="none" anchor="t" lIns="0" rIns="0" tIns="0" bIns="0">
            <a:noAutofit/>
          </a:bodyPr>
          <a:lstStyle/>
          <a:p>
            <a:pPr algn="l">
              <a:lnSpc>
                <a:spcPts val="1960"/>
              </a:lnSpc>
            </a:pPr>
            <a:r>
              <a:rPr sz="1400" b="1" i="0">
                <a:solidFill>
                  <a:srgbClr val="1E1B16"/>
                </a:solidFill>
                <a:latin typeface="Inter"/>
                <a:ea typeface="Hiragino Sans"/>
              </a:rPr>
              <a:t>学内での位置づけ </a:t>
            </a:r>
            <a:r>
              <a:rPr sz="1200" b="0" i="0">
                <a:solidFill>
                  <a:srgbClr val="5F574C"/>
                </a:solidFill>
                <a:latin typeface="Inter"/>
                <a:ea typeface="Hiragino Sans"/>
              </a:rPr>
              <a:t>（他授業との重複・接続）</a:t>
            </a:r>
          </a:p>
        </p:txBody>
      </p:sp>
      <p:sp>
        <p:nvSpPr>
          <p:cNvPr id="30" name="TextBox 29"/>
          <p:cNvSpPr txBox="1"/>
          <p:nvPr/>
        </p:nvSpPr>
        <p:spPr>
          <a:xfrm>
            <a:off x="6248400" y="6233765"/>
            <a:ext cx="134045" cy="254000"/>
          </a:xfrm>
          <a:prstGeom prst="rect">
            <a:avLst/>
          </a:prstGeom>
          <a:noFill/>
        </p:spPr>
        <p:txBody>
          <a:bodyPr wrap="none" anchor="t" lIns="0" rIns="0" tIns="0" bIns="0">
            <a:noAutofit/>
          </a:bodyPr>
          <a:lstStyle/>
          <a:p>
            <a:pPr algn="l">
              <a:lnSpc>
                <a:spcPts val="2000"/>
              </a:lnSpc>
            </a:pPr>
            <a:r>
              <a:rPr sz="2000" b="1" i="0">
                <a:solidFill>
                  <a:srgbClr val="A8471F"/>
                </a:solidFill>
                <a:latin typeface="Playfair Display"/>
                <a:ea typeface="Hiragino Mincho ProN"/>
              </a:rPr>
              <a:t>4</a:t>
            </a:r>
          </a:p>
        </p:txBody>
      </p:sp>
      <p:sp>
        <p:nvSpPr>
          <p:cNvPr id="31" name="TextBox 30"/>
          <p:cNvSpPr txBox="1"/>
          <p:nvPr/>
        </p:nvSpPr>
        <p:spPr>
          <a:xfrm>
            <a:off x="6667500" y="6219795"/>
            <a:ext cx="1244600" cy="248920"/>
          </a:xfrm>
          <a:prstGeom prst="rect">
            <a:avLst/>
          </a:prstGeom>
          <a:noFill/>
        </p:spPr>
        <p:txBody>
          <a:bodyPr wrap="none" anchor="t" lIns="0" rIns="0" tIns="0" bIns="0">
            <a:noAutofit/>
          </a:bodyPr>
          <a:lstStyle/>
          <a:p>
            <a:pPr algn="l">
              <a:lnSpc>
                <a:spcPts val="1960"/>
              </a:lnSpc>
            </a:pPr>
            <a:r>
              <a:rPr sz="1400" b="1" i="0">
                <a:solidFill>
                  <a:srgbClr val="1E1B16"/>
                </a:solidFill>
                <a:latin typeface="Inter"/>
                <a:ea typeface="Hiragino Sans"/>
              </a:rPr>
              <a:t>予算記入の担当</a:t>
            </a:r>
          </a:p>
        </p:txBody>
      </p:sp>
      <p:sp>
        <p:nvSpPr>
          <p:cNvPr id="32" name="Rectangle 31"/>
          <p:cNvSpPr/>
          <p:nvPr/>
        </p:nvSpPr>
        <p:spPr>
          <a:xfrm>
            <a:off x="762000" y="6451600"/>
            <a:ext cx="10668000" cy="4064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762000" y="6451600"/>
            <a:ext cx="10668000" cy="635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762000" y="6605905"/>
            <a:ext cx="1842145" cy="121920"/>
          </a:xfrm>
          <a:prstGeom prst="rect">
            <a:avLst/>
          </a:prstGeom>
          <a:noFill/>
        </p:spPr>
        <p:txBody>
          <a:bodyPr wrap="none" anchor="t" lIns="0" rIns="0" tIns="0" bIns="0">
            <a:noAutofit/>
          </a:bodyPr>
          <a:lstStyle/>
          <a:p>
            <a:pPr algn="l">
              <a:lnSpc>
                <a:spcPts val="960"/>
              </a:lnSpc>
            </a:pPr>
            <a:r>
              <a:rPr sz="800" b="0" i="0" spc="40">
                <a:solidFill>
                  <a:srgbClr val="5F574C"/>
                </a:solidFill>
                <a:latin typeface="Inter"/>
                <a:ea typeface="Hiragino Sans"/>
              </a:rPr>
              <a:t>データリテラシー入門 授業設計チーム</a:t>
            </a:r>
          </a:p>
        </p:txBody>
      </p:sp>
      <p:sp>
        <p:nvSpPr>
          <p:cNvPr id="35" name="TextBox 34"/>
          <p:cNvSpPr txBox="1"/>
          <p:nvPr/>
        </p:nvSpPr>
        <p:spPr>
          <a:xfrm>
            <a:off x="11089829" y="6597968"/>
            <a:ext cx="340171" cy="121920"/>
          </a:xfrm>
          <a:prstGeom prst="rect">
            <a:avLst/>
          </a:prstGeom>
          <a:noFill/>
        </p:spPr>
        <p:txBody>
          <a:bodyPr wrap="none" anchor="t" lIns="0" rIns="0" tIns="0" bIns="0">
            <a:noAutofit/>
          </a:bodyPr>
          <a:lstStyle/>
          <a:p>
            <a:pPr algn="l">
              <a:lnSpc>
                <a:spcPts val="960"/>
              </a:lnSpc>
            </a:pPr>
            <a:r>
              <a:rPr sz="800" b="0" i="0" spc="40">
                <a:solidFill>
                  <a:srgbClr val="5F574C"/>
                </a:solidFill>
                <a:latin typeface="Inter"/>
                <a:ea typeface="Hiragino Sans"/>
              </a:rPr>
              <a:t>10 / 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データリテラシー入門：表で読み解くデータ 授業設計のご説明</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