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6F1E8"/>
        </a:solidFill>
        <a:effectLst/>
      </p:bgPr>
    </p:bg>
    <p:spTree>
      <p:nvGrpSpPr>
        <p:cNvPr id="1" name=""/>
        <p:cNvGrpSpPr/>
        <p:nvPr/>
      </p:nvGrpSpPr>
      <p:grpSpPr/>
      <p:sp>
        <p:nvSpPr>
          <p:cNvPr id="2" name="TextBox 1"/>
          <p:cNvSpPr txBox="1"/>
          <p:nvPr/>
        </p:nvSpPr>
        <p:spPr>
          <a:xfrm>
            <a:off x="762000" y="143192"/>
            <a:ext cx="1672828" cy="121920"/>
          </a:xfrm>
          <a:prstGeom prst="rect">
            <a:avLst/>
          </a:prstGeom>
          <a:noFill/>
        </p:spPr>
        <p:txBody>
          <a:bodyPr wrap="none" anchor="t" lIns="0" rIns="0" tIns="0" bIns="0">
            <a:noAutofit/>
          </a:bodyPr>
          <a:lstStyle/>
          <a:p>
            <a:pPr algn="l">
              <a:lnSpc>
                <a:spcPts val="960"/>
              </a:lnSpc>
            </a:pPr>
            <a:r>
              <a:rPr sz="800" b="0" i="0" spc="96">
                <a:solidFill>
                  <a:srgbClr val="5F574C"/>
                </a:solidFill>
                <a:latin typeface="Inter"/>
                <a:ea typeface="PingFang SC"/>
              </a:rPr>
              <a:t>COURSE PROPOSAL REVIEW</a:t>
            </a:r>
          </a:p>
        </p:txBody>
      </p:sp>
      <p:sp>
        <p:nvSpPr>
          <p:cNvPr id="3" name="TextBox 2"/>
          <p:cNvSpPr txBox="1"/>
          <p:nvPr/>
        </p:nvSpPr>
        <p:spPr>
          <a:xfrm>
            <a:off x="10273903" y="143192"/>
            <a:ext cx="1156097" cy="121920"/>
          </a:xfrm>
          <a:prstGeom prst="rect">
            <a:avLst/>
          </a:prstGeom>
          <a:noFill/>
        </p:spPr>
        <p:txBody>
          <a:bodyPr wrap="none" anchor="t" lIns="0" rIns="0" tIns="0" bIns="0">
            <a:noAutofit/>
          </a:bodyPr>
          <a:lstStyle/>
          <a:p>
            <a:pPr algn="l">
              <a:lnSpc>
                <a:spcPts val="960"/>
              </a:lnSpc>
            </a:pPr>
            <a:r>
              <a:rPr sz="800" b="0" i="0" spc="96">
                <a:solidFill>
                  <a:srgbClr val="5F574C"/>
                </a:solidFill>
                <a:latin typeface="Inter"/>
                <a:ea typeface="PingFang SC"/>
              </a:rPr>
              <a:t>DATA LITERACY 101</a:t>
            </a:r>
          </a:p>
        </p:txBody>
      </p:sp>
      <p:sp>
        <p:nvSpPr>
          <p:cNvPr id="4" name="TextBox 3"/>
          <p:cNvSpPr txBox="1"/>
          <p:nvPr/>
        </p:nvSpPr>
        <p:spPr>
          <a:xfrm>
            <a:off x="762000" y="464671"/>
            <a:ext cx="4892923" cy="182880"/>
          </a:xfrm>
          <a:prstGeom prst="rect">
            <a:avLst/>
          </a:prstGeom>
          <a:noFill/>
        </p:spPr>
        <p:txBody>
          <a:bodyPr wrap="none" anchor="t" lIns="0" rIns="0" tIns="0" bIns="0">
            <a:noAutofit/>
          </a:bodyPr>
          <a:lstStyle/>
          <a:p>
            <a:pPr algn="l">
              <a:lnSpc>
                <a:spcPts val="1439"/>
              </a:lnSpc>
            </a:pPr>
            <a:r>
              <a:rPr sz="1200" b="1" i="0" spc="216">
                <a:solidFill>
                  <a:srgbClr val="5F574C"/>
                </a:solidFill>
                <a:latin typeface="Inter"/>
                <a:ea typeface="PingFang SC"/>
              </a:rPr>
              <a:t>FOR APPROVAL BY THE CURRICULUM COMMITTEE</a:t>
            </a:r>
          </a:p>
        </p:txBody>
      </p:sp>
      <p:sp>
        <p:nvSpPr>
          <p:cNvPr id="5" name="TextBox 4"/>
          <p:cNvSpPr txBox="1"/>
          <p:nvPr/>
        </p:nvSpPr>
        <p:spPr>
          <a:xfrm>
            <a:off x="762000" y="932920"/>
            <a:ext cx="7269480" cy="1877501"/>
          </a:xfrm>
          <a:prstGeom prst="rect">
            <a:avLst/>
          </a:prstGeom>
          <a:noFill/>
        </p:spPr>
        <p:txBody>
          <a:bodyPr wrap="square" anchor="t" lIns="0" rIns="0" tIns="0" bIns="0">
            <a:noAutofit/>
          </a:bodyPr>
          <a:lstStyle/>
          <a:p>
            <a:pPr algn="l">
              <a:lnSpc>
                <a:spcPts val="4928"/>
              </a:lnSpc>
            </a:pPr>
            <a:r>
              <a:rPr sz="4400" b="1" i="0">
                <a:solidFill>
                  <a:srgbClr val="1E1B16"/>
                </a:solidFill>
                <a:latin typeface="Playfair Display"/>
                <a:ea typeface="Songti SC"/>
              </a:rPr>
              <a:t>Approve </a:t>
            </a:r>
            <a:r>
              <a:rPr sz="4400" b="1" i="0">
                <a:solidFill>
                  <a:srgbClr val="A8471F"/>
                </a:solidFill>
                <a:latin typeface="Playfair Display"/>
                <a:ea typeface="Songti SC"/>
              </a:rPr>
              <a:t>Data Literacy 101</a:t>
            </a:r>
            <a:r>
              <a:rPr sz="4400" b="1" i="0">
                <a:solidFill>
                  <a:srgbClr val="1E1B16"/>
                </a:solidFill>
                <a:latin typeface="Playfair Display"/>
                <a:ea typeface="Songti SC"/>
              </a:rPr>
              <a:t> for first-year students and new employees</a:t>
            </a:r>
          </a:p>
        </p:txBody>
      </p:sp>
      <p:sp>
        <p:nvSpPr>
          <p:cNvPr id="6" name="Rectangle 5"/>
          <p:cNvSpPr/>
          <p:nvPr/>
        </p:nvSpPr>
        <p:spPr>
          <a:xfrm>
            <a:off x="762000" y="3033018"/>
            <a:ext cx="4064000" cy="12700"/>
          </a:xfrm>
          <a:prstGeom prst="rect">
            <a:avLst/>
          </a:prstGeom>
          <a:solidFill>
            <a:srgbClr val="1E1B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62000" y="3288288"/>
            <a:ext cx="5892800" cy="1137860"/>
          </a:xfrm>
          <a:prstGeom prst="rect">
            <a:avLst/>
          </a:prstGeom>
          <a:noFill/>
        </p:spPr>
        <p:txBody>
          <a:bodyPr wrap="square" anchor="t" lIns="0" rIns="0" tIns="0" bIns="0">
            <a:noAutofit/>
          </a:bodyPr>
          <a:lstStyle/>
          <a:p>
            <a:pPr algn="l">
              <a:lnSpc>
                <a:spcPts val="2240"/>
              </a:lnSpc>
            </a:pPr>
            <a:r>
              <a:rPr sz="1400" b="0" i="0">
                <a:solidFill>
                  <a:srgbClr val="5F574C"/>
                </a:solidFill>
                <a:latin typeface="Inter"/>
                <a:ea typeface="PingFang SC"/>
              </a:rPr>
              <a:t>The course team requests committee approval to launch Data Literacy 101: Making Sense of Data with Spreadsheets — a four-week, hands-on course in the spreadsheet skills students and staff use every day.</a:t>
            </a:r>
          </a:p>
        </p:txBody>
      </p:sp>
      <p:sp>
        <p:nvSpPr>
          <p:cNvPr id="8" name="TextBox 7"/>
          <p:cNvSpPr txBox="1"/>
          <p:nvPr/>
        </p:nvSpPr>
        <p:spPr>
          <a:xfrm>
            <a:off x="762000" y="4603929"/>
            <a:ext cx="5892800" cy="1137860"/>
          </a:xfrm>
          <a:prstGeom prst="rect">
            <a:avLst/>
          </a:prstGeom>
          <a:noFill/>
        </p:spPr>
        <p:txBody>
          <a:bodyPr wrap="square" anchor="t" lIns="0" rIns="0" tIns="0" bIns="0">
            <a:noAutofit/>
          </a:bodyPr>
          <a:lstStyle/>
          <a:p>
            <a:pPr algn="l">
              <a:lnSpc>
                <a:spcPts val="2240"/>
              </a:lnSpc>
            </a:pPr>
            <a:r>
              <a:rPr sz="1400" b="0" i="0">
                <a:solidFill>
                  <a:srgbClr val="5F574C"/>
                </a:solidFill>
                <a:latin typeface="Inter"/>
                <a:ea typeface="PingFang SC"/>
              </a:rPr>
              <a:t>This proposal is Draft 2, prepared for discussion by the curriculum committee, and it is based only on the attached course design draft. Every figure, schedule item and design choice the committee will see comes from that document.</a:t>
            </a:r>
          </a:p>
        </p:txBody>
      </p:sp>
      <p:sp>
        <p:nvSpPr>
          <p:cNvPr id="9" name="TextBox 8"/>
          <p:cNvSpPr txBox="1"/>
          <p:nvPr/>
        </p:nvSpPr>
        <p:spPr>
          <a:xfrm>
            <a:off x="762000" y="6138644"/>
            <a:ext cx="4182219" cy="182880"/>
          </a:xfrm>
          <a:prstGeom prst="rect">
            <a:avLst/>
          </a:prstGeom>
          <a:noFill/>
        </p:spPr>
        <p:txBody>
          <a:bodyPr wrap="none" anchor="t" lIns="0" rIns="0" tIns="0" bIns="0">
            <a:noAutofit/>
          </a:bodyPr>
          <a:lstStyle/>
          <a:p>
            <a:pPr algn="l">
              <a:lnSpc>
                <a:spcPts val="1439"/>
              </a:lnSpc>
            </a:pPr>
            <a:r>
              <a:rPr sz="1200" b="0" i="0">
                <a:solidFill>
                  <a:srgbClr val="5F574C"/>
                </a:solidFill>
                <a:latin typeface="Inter"/>
                <a:ea typeface="PingFang SC"/>
              </a:rPr>
              <a:t>Course team · Draft 2 · Prepared for committee discussion</a:t>
            </a:r>
          </a:p>
        </p:txBody>
      </p:sp>
      <p:sp>
        <p:nvSpPr>
          <p:cNvPr id="10" name="Rectangle 9"/>
          <p:cNvSpPr/>
          <p:nvPr/>
        </p:nvSpPr>
        <p:spPr>
          <a:xfrm>
            <a:off x="8128000" y="406400"/>
            <a:ext cx="4064000" cy="5969000"/>
          </a:xfrm>
          <a:prstGeom prst="rect">
            <a:avLst/>
          </a:prstGeom>
          <a:solidFill>
            <a:srgbClr val="FBF8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8128000" y="406400"/>
            <a:ext cx="12700" cy="596900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775700" y="781229"/>
            <a:ext cx="796578" cy="182880"/>
          </a:xfrm>
          <a:prstGeom prst="rect">
            <a:avLst/>
          </a:prstGeom>
          <a:noFill/>
        </p:spPr>
        <p:txBody>
          <a:bodyPr wrap="none" anchor="t" lIns="0" rIns="0" tIns="0" bIns="0">
            <a:noAutofit/>
          </a:bodyPr>
          <a:lstStyle/>
          <a:p>
            <a:pPr algn="l">
              <a:lnSpc>
                <a:spcPts val="1439"/>
              </a:lnSpc>
            </a:pPr>
            <a:r>
              <a:rPr sz="1200" b="1" i="0" spc="168">
                <a:solidFill>
                  <a:srgbClr val="A8471F"/>
                </a:solidFill>
                <a:latin typeface="Inter"/>
                <a:ea typeface="PingFang SC"/>
              </a:rPr>
              <a:t>DRAFT 2</a:t>
            </a:r>
          </a:p>
        </p:txBody>
      </p:sp>
      <p:sp>
        <p:nvSpPr>
          <p:cNvPr id="13" name="TextBox 12"/>
          <p:cNvSpPr txBox="1"/>
          <p:nvPr/>
        </p:nvSpPr>
        <p:spPr>
          <a:xfrm>
            <a:off x="8775700" y="1039039"/>
            <a:ext cx="2933700" cy="472410"/>
          </a:xfrm>
          <a:prstGeom prst="rect">
            <a:avLst/>
          </a:prstGeom>
          <a:noFill/>
        </p:spPr>
        <p:txBody>
          <a:bodyPr wrap="square" anchor="t" lIns="0" rIns="0" tIns="0" bIns="0">
            <a:noAutofit/>
          </a:bodyPr>
          <a:lstStyle/>
          <a:p>
            <a:pPr algn="l">
              <a:lnSpc>
                <a:spcPts val="1860"/>
              </a:lnSpc>
            </a:pPr>
            <a:r>
              <a:rPr sz="1200" b="0" i="0">
                <a:solidFill>
                  <a:srgbClr val="5F574C"/>
                </a:solidFill>
                <a:latin typeface="Inter"/>
                <a:ea typeface="PingFang SC"/>
              </a:rPr>
              <a:t>Course design draft, submitted for review and approval.</a:t>
            </a:r>
          </a:p>
        </p:txBody>
      </p:sp>
      <p:sp>
        <p:nvSpPr>
          <p:cNvPr id="14" name="Rectangle 13"/>
          <p:cNvSpPr/>
          <p:nvPr/>
        </p:nvSpPr>
        <p:spPr>
          <a:xfrm>
            <a:off x="8775700" y="1842889"/>
            <a:ext cx="2781300" cy="130864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775700" y="1842889"/>
            <a:ext cx="2781300" cy="635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775700" y="2031484"/>
            <a:ext cx="1189137" cy="182880"/>
          </a:xfrm>
          <a:prstGeom prst="rect">
            <a:avLst/>
          </a:prstGeom>
          <a:noFill/>
        </p:spPr>
        <p:txBody>
          <a:bodyPr wrap="none" anchor="t" lIns="0" rIns="0" tIns="0" bIns="0">
            <a:noAutofit/>
          </a:bodyPr>
          <a:lstStyle/>
          <a:p>
            <a:pPr algn="l">
              <a:lnSpc>
                <a:spcPts val="1439"/>
              </a:lnSpc>
            </a:pPr>
            <a:r>
              <a:rPr sz="1200" b="1" i="0">
                <a:solidFill>
                  <a:srgbClr val="1E1B16"/>
                </a:solidFill>
                <a:latin typeface="Inter"/>
                <a:ea typeface="PingFang SC"/>
              </a:rPr>
              <a:t>Decision sought</a:t>
            </a:r>
          </a:p>
        </p:txBody>
      </p:sp>
      <p:sp>
        <p:nvSpPr>
          <p:cNvPr id="17" name="TextBox 16"/>
          <p:cNvSpPr txBox="1"/>
          <p:nvPr/>
        </p:nvSpPr>
        <p:spPr>
          <a:xfrm>
            <a:off x="8775700" y="2238494"/>
            <a:ext cx="2933700" cy="708600"/>
          </a:xfrm>
          <a:prstGeom prst="rect">
            <a:avLst/>
          </a:prstGeom>
          <a:noFill/>
        </p:spPr>
        <p:txBody>
          <a:bodyPr wrap="square" anchor="t" lIns="0" rIns="0" tIns="0" bIns="0">
            <a:noAutofit/>
          </a:bodyPr>
          <a:lstStyle/>
          <a:p>
            <a:pPr algn="l">
              <a:lnSpc>
                <a:spcPts val="1860"/>
              </a:lnSpc>
            </a:pPr>
            <a:r>
              <a:rPr sz="1200" b="0" i="0">
                <a:solidFill>
                  <a:srgbClr val="5F574C"/>
                </a:solidFill>
                <a:latin typeface="Inter"/>
                <a:ea typeface="PingFang SC"/>
              </a:rPr>
              <a:t>Approval to launch the course for first-year students and new employees.</a:t>
            </a:r>
          </a:p>
        </p:txBody>
      </p:sp>
      <p:sp>
        <p:nvSpPr>
          <p:cNvPr id="18" name="Rectangle 17"/>
          <p:cNvSpPr/>
          <p:nvPr/>
        </p:nvSpPr>
        <p:spPr>
          <a:xfrm>
            <a:off x="8775700" y="3151535"/>
            <a:ext cx="2781300" cy="130864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8775700" y="3151535"/>
            <a:ext cx="2781300" cy="635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775700" y="3340130"/>
            <a:ext cx="1113681" cy="182880"/>
          </a:xfrm>
          <a:prstGeom prst="rect">
            <a:avLst/>
          </a:prstGeom>
          <a:noFill/>
        </p:spPr>
        <p:txBody>
          <a:bodyPr wrap="none" anchor="t" lIns="0" rIns="0" tIns="0" bIns="0">
            <a:noAutofit/>
          </a:bodyPr>
          <a:lstStyle/>
          <a:p>
            <a:pPr algn="l">
              <a:lnSpc>
                <a:spcPts val="1439"/>
              </a:lnSpc>
            </a:pPr>
            <a:r>
              <a:rPr sz="1200" b="1" i="0">
                <a:solidFill>
                  <a:srgbClr val="1E1B16"/>
                </a:solidFill>
                <a:latin typeface="Inter"/>
                <a:ea typeface="PingFang SC"/>
              </a:rPr>
              <a:t>Basis of review</a:t>
            </a:r>
          </a:p>
        </p:txBody>
      </p:sp>
      <p:sp>
        <p:nvSpPr>
          <p:cNvPr id="21" name="TextBox 20"/>
          <p:cNvSpPr txBox="1"/>
          <p:nvPr/>
        </p:nvSpPr>
        <p:spPr>
          <a:xfrm>
            <a:off x="8775700" y="3547140"/>
            <a:ext cx="2933700" cy="708600"/>
          </a:xfrm>
          <a:prstGeom prst="rect">
            <a:avLst/>
          </a:prstGeom>
          <a:noFill/>
        </p:spPr>
        <p:txBody>
          <a:bodyPr wrap="square" anchor="t" lIns="0" rIns="0" tIns="0" bIns="0">
            <a:noAutofit/>
          </a:bodyPr>
          <a:lstStyle/>
          <a:p>
            <a:pPr algn="l">
              <a:lnSpc>
                <a:spcPts val="1860"/>
              </a:lnSpc>
            </a:pPr>
            <a:r>
              <a:rPr sz="1200" b="0" i="0">
                <a:solidFill>
                  <a:srgbClr val="5F574C"/>
                </a:solidFill>
                <a:latin typeface="Inter"/>
                <a:ea typeface="PingFang SC"/>
              </a:rPr>
              <a:t>The attached course design draft alone; no outside facts or figures are added.</a:t>
            </a:r>
          </a:p>
        </p:txBody>
      </p:sp>
      <p:sp>
        <p:nvSpPr>
          <p:cNvPr id="22" name="Rectangle 21"/>
          <p:cNvSpPr/>
          <p:nvPr/>
        </p:nvSpPr>
        <p:spPr>
          <a:xfrm>
            <a:off x="8775700" y="4460180"/>
            <a:ext cx="2781300" cy="1544836"/>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8775700" y="4460180"/>
            <a:ext cx="2781300" cy="635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775700" y="4648775"/>
            <a:ext cx="958701" cy="182880"/>
          </a:xfrm>
          <a:prstGeom prst="rect">
            <a:avLst/>
          </a:prstGeom>
          <a:noFill/>
        </p:spPr>
        <p:txBody>
          <a:bodyPr wrap="none" anchor="t" lIns="0" rIns="0" tIns="0" bIns="0">
            <a:noAutofit/>
          </a:bodyPr>
          <a:lstStyle/>
          <a:p>
            <a:pPr algn="l">
              <a:lnSpc>
                <a:spcPts val="1439"/>
              </a:lnSpc>
            </a:pPr>
            <a:r>
              <a:rPr sz="1200" b="1" i="0">
                <a:solidFill>
                  <a:srgbClr val="1E1B16"/>
                </a:solidFill>
                <a:latin typeface="Inter"/>
                <a:ea typeface="PingFang SC"/>
              </a:rPr>
              <a:t>What follows</a:t>
            </a:r>
          </a:p>
        </p:txBody>
      </p:sp>
      <p:sp>
        <p:nvSpPr>
          <p:cNvPr id="25" name="TextBox 24"/>
          <p:cNvSpPr txBox="1"/>
          <p:nvPr/>
        </p:nvSpPr>
        <p:spPr>
          <a:xfrm>
            <a:off x="8775700" y="4855785"/>
            <a:ext cx="2933700" cy="944791"/>
          </a:xfrm>
          <a:prstGeom prst="rect">
            <a:avLst/>
          </a:prstGeom>
          <a:noFill/>
        </p:spPr>
        <p:txBody>
          <a:bodyPr wrap="square" anchor="t" lIns="0" rIns="0" tIns="0" bIns="0">
            <a:noAutofit/>
          </a:bodyPr>
          <a:lstStyle/>
          <a:p>
            <a:pPr algn="l">
              <a:lnSpc>
                <a:spcPts val="1860"/>
              </a:lnSpc>
            </a:pPr>
            <a:r>
              <a:rPr sz="1200" b="0" i="0">
                <a:solidFill>
                  <a:srgbClr val="5F574C"/>
                </a:solidFill>
                <a:latin typeface="Inter"/>
                <a:ea typeface="PingFang SC"/>
              </a:rPr>
              <a:t>The problem, the pilot evidence, the audience and goals, the syllabus, assessment, design changes, and the support and budget needed to launch.</a:t>
            </a:r>
          </a:p>
        </p:txBody>
      </p:sp>
      <p:sp>
        <p:nvSpPr>
          <p:cNvPr id="26" name="Rectangle 25"/>
          <p:cNvSpPr/>
          <p:nvPr/>
        </p:nvSpPr>
        <p:spPr>
          <a:xfrm>
            <a:off x="0" y="6375400"/>
            <a:ext cx="12192000" cy="48260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0" y="6375400"/>
            <a:ext cx="12192000" cy="635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762000" y="6559868"/>
            <a:ext cx="2850108" cy="121920"/>
          </a:xfrm>
          <a:prstGeom prst="rect">
            <a:avLst/>
          </a:prstGeom>
          <a:noFill/>
        </p:spPr>
        <p:txBody>
          <a:bodyPr wrap="none" anchor="t" lIns="0" rIns="0" tIns="0" bIns="0">
            <a:noAutofit/>
          </a:bodyPr>
          <a:lstStyle/>
          <a:p>
            <a:pPr algn="l">
              <a:lnSpc>
                <a:spcPts val="960"/>
              </a:lnSpc>
            </a:pPr>
            <a:r>
              <a:rPr sz="800" b="0" i="0" spc="96">
                <a:solidFill>
                  <a:srgbClr val="5F574C"/>
                </a:solidFill>
                <a:latin typeface="Inter"/>
                <a:ea typeface="PingFang SC"/>
              </a:rPr>
              <a:t>DATA LITERACY 101 · CURRICULUM COMMITTEE</a:t>
            </a:r>
          </a:p>
        </p:txBody>
      </p:sp>
      <p:sp>
        <p:nvSpPr>
          <p:cNvPr id="29" name="TextBox 28"/>
          <p:cNvSpPr txBox="1"/>
          <p:nvPr/>
        </p:nvSpPr>
        <p:spPr>
          <a:xfrm>
            <a:off x="11040021" y="6559868"/>
            <a:ext cx="389979" cy="121920"/>
          </a:xfrm>
          <a:prstGeom prst="rect">
            <a:avLst/>
          </a:prstGeom>
          <a:noFill/>
        </p:spPr>
        <p:txBody>
          <a:bodyPr wrap="none" anchor="t" lIns="0" rIns="0" tIns="0" bIns="0">
            <a:noAutofit/>
          </a:bodyPr>
          <a:lstStyle/>
          <a:p>
            <a:pPr algn="l">
              <a:lnSpc>
                <a:spcPts val="960"/>
              </a:lnSpc>
            </a:pPr>
            <a:r>
              <a:rPr sz="800" b="0" i="0" spc="96">
                <a:solidFill>
                  <a:srgbClr val="5F574C"/>
                </a:solidFill>
                <a:latin typeface="Inter"/>
                <a:ea typeface="PingFang SC"/>
              </a:rPr>
              <a:t>01 / 10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1E8"/>
        </a:solidFill>
        <a:effectLst/>
      </p:bgPr>
    </p:bg>
    <p:spTree>
      <p:nvGrpSpPr>
        <p:cNvPr id="1" name=""/>
        <p:cNvGrpSpPr/>
        <p:nvPr/>
      </p:nvGrpSpPr>
      <p:grpSpPr/>
      <p:sp>
        <p:nvSpPr>
          <p:cNvPr id="2" name="TextBox 1"/>
          <p:cNvSpPr txBox="1"/>
          <p:nvPr/>
        </p:nvSpPr>
        <p:spPr>
          <a:xfrm>
            <a:off x="762000" y="306705"/>
            <a:ext cx="849610" cy="121920"/>
          </a:xfrm>
          <a:prstGeom prst="rect">
            <a:avLst/>
          </a:prstGeom>
          <a:noFill/>
        </p:spPr>
        <p:txBody>
          <a:bodyPr wrap="none" anchor="t" lIns="0" rIns="0" tIns="0" bIns="0">
            <a:noAutofit/>
          </a:bodyPr>
          <a:lstStyle/>
          <a:p>
            <a:pPr algn="l">
              <a:lnSpc>
                <a:spcPts val="960"/>
              </a:lnSpc>
            </a:pPr>
            <a:r>
              <a:rPr sz="800" b="0" i="0" spc="96">
                <a:solidFill>
                  <a:srgbClr val="5F574C"/>
                </a:solidFill>
                <a:latin typeface="Inter"/>
                <a:ea typeface="PingFang SC"/>
              </a:rPr>
              <a:t>THE PROBLEM</a:t>
            </a:r>
          </a:p>
        </p:txBody>
      </p:sp>
      <p:sp>
        <p:nvSpPr>
          <p:cNvPr id="3" name="TextBox 2"/>
          <p:cNvSpPr txBox="1"/>
          <p:nvPr/>
        </p:nvSpPr>
        <p:spPr>
          <a:xfrm>
            <a:off x="8499475" y="306705"/>
            <a:ext cx="2930525" cy="121920"/>
          </a:xfrm>
          <a:prstGeom prst="rect">
            <a:avLst/>
          </a:prstGeom>
          <a:noFill/>
        </p:spPr>
        <p:txBody>
          <a:bodyPr wrap="none" anchor="t" lIns="0" rIns="0" tIns="0" bIns="0">
            <a:noAutofit/>
          </a:bodyPr>
          <a:lstStyle/>
          <a:p>
            <a:pPr algn="l">
              <a:lnSpc>
                <a:spcPts val="960"/>
              </a:lnSpc>
            </a:pPr>
            <a:r>
              <a:rPr sz="800" b="0" i="0" spc="96">
                <a:solidFill>
                  <a:srgbClr val="5F574C"/>
                </a:solidFill>
                <a:latin typeface="Inter"/>
                <a:ea typeface="PingFang SC"/>
              </a:rPr>
              <a:t>DATA LITERACY 101 · COURSE DESIGN OVERVIEW</a:t>
            </a:r>
          </a:p>
        </p:txBody>
      </p:sp>
      <p:sp>
        <p:nvSpPr>
          <p:cNvPr id="4" name="TextBox 3"/>
          <p:cNvSpPr txBox="1"/>
          <p:nvPr/>
        </p:nvSpPr>
        <p:spPr>
          <a:xfrm>
            <a:off x="762000" y="1253204"/>
            <a:ext cx="9296400" cy="959076"/>
          </a:xfrm>
          <a:prstGeom prst="rect">
            <a:avLst/>
          </a:prstGeom>
          <a:noFill/>
        </p:spPr>
        <p:txBody>
          <a:bodyPr wrap="square" anchor="t" lIns="0" rIns="0" tIns="0" bIns="0">
            <a:noAutofit/>
          </a:bodyPr>
          <a:lstStyle/>
          <a:p>
            <a:pPr algn="l">
              <a:lnSpc>
                <a:spcPts val="3776"/>
              </a:lnSpc>
            </a:pPr>
            <a:r>
              <a:rPr sz="3200" b="1" i="0">
                <a:solidFill>
                  <a:srgbClr val="1E1B16"/>
                </a:solidFill>
                <a:latin typeface="Playfair Display"/>
                <a:ea typeface="Songti SC"/>
              </a:rPr>
              <a:t>Students and staff handle data daily but were </a:t>
            </a:r>
            <a:r>
              <a:rPr sz="3200" b="1" i="0">
                <a:solidFill>
                  <a:srgbClr val="A8471F"/>
                </a:solidFill>
                <a:latin typeface="Playfair Display"/>
                <a:ea typeface="Songti SC"/>
              </a:rPr>
              <a:t>never taught how</a:t>
            </a:r>
          </a:p>
        </p:txBody>
      </p:sp>
      <p:sp>
        <p:nvSpPr>
          <p:cNvPr id="5" name="Rectangle 4"/>
          <p:cNvSpPr/>
          <p:nvPr/>
        </p:nvSpPr>
        <p:spPr>
          <a:xfrm>
            <a:off x="762000" y="2456061"/>
            <a:ext cx="10668000" cy="12700"/>
          </a:xfrm>
          <a:prstGeom prst="rect">
            <a:avLst/>
          </a:prstGeom>
          <a:solidFill>
            <a:srgbClr val="1E1B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62000" y="2457450"/>
            <a:ext cx="271066" cy="279400"/>
          </a:xfrm>
          <a:prstGeom prst="rect">
            <a:avLst/>
          </a:prstGeom>
          <a:noFill/>
        </p:spPr>
        <p:txBody>
          <a:bodyPr wrap="none" anchor="t" lIns="0" rIns="0" tIns="0" bIns="0">
            <a:noAutofit/>
          </a:bodyPr>
          <a:lstStyle/>
          <a:p>
            <a:pPr algn="l">
              <a:lnSpc>
                <a:spcPts val="2200"/>
              </a:lnSpc>
            </a:pPr>
            <a:r>
              <a:rPr sz="2200" b="0" i="0">
                <a:solidFill>
                  <a:srgbClr val="A8471F"/>
                </a:solidFill>
                <a:latin typeface="Playfair Display"/>
                <a:ea typeface="Songti SC"/>
              </a:rPr>
              <a:t>01</a:t>
            </a:r>
          </a:p>
        </p:txBody>
      </p:sp>
      <p:sp>
        <p:nvSpPr>
          <p:cNvPr id="7" name="TextBox 6"/>
          <p:cNvSpPr txBox="1"/>
          <p:nvPr/>
        </p:nvSpPr>
        <p:spPr>
          <a:xfrm>
            <a:off x="1261666" y="2415540"/>
            <a:ext cx="3600996" cy="213360"/>
          </a:xfrm>
          <a:prstGeom prst="rect">
            <a:avLst/>
          </a:prstGeom>
          <a:noFill/>
        </p:spPr>
        <p:txBody>
          <a:bodyPr wrap="none" anchor="t" lIns="0" rIns="0" tIns="0" bIns="0">
            <a:noAutofit/>
          </a:bodyPr>
          <a:lstStyle/>
          <a:p>
            <a:pPr algn="l">
              <a:lnSpc>
                <a:spcPts val="1680"/>
              </a:lnSpc>
            </a:pPr>
            <a:r>
              <a:rPr sz="1400" b="1" i="0">
                <a:solidFill>
                  <a:srgbClr val="1E1B16"/>
                </a:solidFill>
                <a:latin typeface="Inter"/>
                <a:ea typeface="PingFang SC"/>
              </a:rPr>
              <a:t>Spreadsheets are part of the everyday job</a:t>
            </a:r>
          </a:p>
        </p:txBody>
      </p:sp>
      <p:sp>
        <p:nvSpPr>
          <p:cNvPr id="8" name="TextBox 7"/>
          <p:cNvSpPr txBox="1"/>
          <p:nvPr/>
        </p:nvSpPr>
        <p:spPr>
          <a:xfrm>
            <a:off x="1261666" y="2669540"/>
            <a:ext cx="6155134" cy="773351"/>
          </a:xfrm>
          <a:prstGeom prst="rect">
            <a:avLst/>
          </a:prstGeom>
          <a:noFill/>
        </p:spPr>
        <p:txBody>
          <a:bodyPr wrap="square" anchor="t" lIns="0" rIns="0" tIns="0" bIns="0">
            <a:noAutofit/>
          </a:bodyPr>
          <a:lstStyle/>
          <a:p>
            <a:pPr algn="l">
              <a:lnSpc>
                <a:spcPts val="2030"/>
              </a:lnSpc>
            </a:pPr>
            <a:r>
              <a:rPr sz="1400" b="0" i="0">
                <a:solidFill>
                  <a:srgbClr val="5F574C"/>
                </a:solidFill>
                <a:latin typeface="Inter"/>
                <a:ea typeface="PingFang SC"/>
              </a:rPr>
              <a:t>First-year students writing course reports and new employees writing weekly updates all have to organize and read spreadsheets — yet most were never taught how.</a:t>
            </a:r>
          </a:p>
        </p:txBody>
      </p:sp>
      <p:sp>
        <p:nvSpPr>
          <p:cNvPr id="9" name="TextBox 8"/>
          <p:cNvSpPr txBox="1"/>
          <p:nvPr/>
        </p:nvSpPr>
        <p:spPr>
          <a:xfrm>
            <a:off x="762000" y="3687961"/>
            <a:ext cx="301476" cy="279400"/>
          </a:xfrm>
          <a:prstGeom prst="rect">
            <a:avLst/>
          </a:prstGeom>
          <a:noFill/>
        </p:spPr>
        <p:txBody>
          <a:bodyPr wrap="none" anchor="t" lIns="0" rIns="0" tIns="0" bIns="0">
            <a:noAutofit/>
          </a:bodyPr>
          <a:lstStyle/>
          <a:p>
            <a:pPr algn="l">
              <a:lnSpc>
                <a:spcPts val="2200"/>
              </a:lnSpc>
            </a:pPr>
            <a:r>
              <a:rPr sz="2200" b="0" i="0">
                <a:solidFill>
                  <a:srgbClr val="A8471F"/>
                </a:solidFill>
                <a:latin typeface="Playfair Display"/>
                <a:ea typeface="Songti SC"/>
              </a:rPr>
              <a:t>02</a:t>
            </a:r>
          </a:p>
        </p:txBody>
      </p:sp>
      <p:sp>
        <p:nvSpPr>
          <p:cNvPr id="10" name="TextBox 9"/>
          <p:cNvSpPr txBox="1"/>
          <p:nvPr/>
        </p:nvSpPr>
        <p:spPr>
          <a:xfrm>
            <a:off x="1292076" y="3646051"/>
            <a:ext cx="3175149" cy="213360"/>
          </a:xfrm>
          <a:prstGeom prst="rect">
            <a:avLst/>
          </a:prstGeom>
          <a:noFill/>
        </p:spPr>
        <p:txBody>
          <a:bodyPr wrap="none" anchor="t" lIns="0" rIns="0" tIns="0" bIns="0">
            <a:noAutofit/>
          </a:bodyPr>
          <a:lstStyle/>
          <a:p>
            <a:pPr algn="l">
              <a:lnSpc>
                <a:spcPts val="1680"/>
              </a:lnSpc>
            </a:pPr>
            <a:r>
              <a:rPr sz="1400" b="1" i="0">
                <a:solidFill>
                  <a:srgbClr val="1E1B16"/>
                </a:solidFill>
                <a:latin typeface="Inter"/>
                <a:ea typeface="PingFang SC"/>
              </a:rPr>
              <a:t>Data is scattered and copied by hand</a:t>
            </a:r>
          </a:p>
        </p:txBody>
      </p:sp>
      <p:sp>
        <p:nvSpPr>
          <p:cNvPr id="11" name="TextBox 10"/>
          <p:cNvSpPr txBox="1"/>
          <p:nvPr/>
        </p:nvSpPr>
        <p:spPr>
          <a:xfrm>
            <a:off x="1292076" y="3900051"/>
            <a:ext cx="6124724" cy="515580"/>
          </a:xfrm>
          <a:prstGeom prst="rect">
            <a:avLst/>
          </a:prstGeom>
          <a:noFill/>
        </p:spPr>
        <p:txBody>
          <a:bodyPr wrap="square" anchor="t" lIns="0" rIns="0" tIns="0" bIns="0">
            <a:noAutofit/>
          </a:bodyPr>
          <a:lstStyle/>
          <a:p>
            <a:pPr algn="l">
              <a:lnSpc>
                <a:spcPts val="2030"/>
              </a:lnSpc>
            </a:pPr>
            <a:r>
              <a:rPr sz="1400" b="0" i="0">
                <a:solidFill>
                  <a:srgbClr val="5F574C"/>
                </a:solidFill>
                <a:latin typeface="Inter"/>
                <a:ea typeface="PingFang SC"/>
              </a:rPr>
              <a:t>Data sits in several files and gets copied by hand, so numbers drift and no one can trace where a figure came from.</a:t>
            </a:r>
          </a:p>
        </p:txBody>
      </p:sp>
      <p:sp>
        <p:nvSpPr>
          <p:cNvPr id="12" name="TextBox 11"/>
          <p:cNvSpPr txBox="1"/>
          <p:nvPr/>
        </p:nvSpPr>
        <p:spPr>
          <a:xfrm>
            <a:off x="762000" y="4660702"/>
            <a:ext cx="293688" cy="279400"/>
          </a:xfrm>
          <a:prstGeom prst="rect">
            <a:avLst/>
          </a:prstGeom>
          <a:noFill/>
        </p:spPr>
        <p:txBody>
          <a:bodyPr wrap="none" anchor="t" lIns="0" rIns="0" tIns="0" bIns="0">
            <a:noAutofit/>
          </a:bodyPr>
          <a:lstStyle/>
          <a:p>
            <a:pPr algn="l">
              <a:lnSpc>
                <a:spcPts val="2200"/>
              </a:lnSpc>
            </a:pPr>
            <a:r>
              <a:rPr sz="2200" b="0" i="0">
                <a:solidFill>
                  <a:srgbClr val="A8471F"/>
                </a:solidFill>
                <a:latin typeface="Playfair Display"/>
                <a:ea typeface="Songti SC"/>
              </a:rPr>
              <a:t>03</a:t>
            </a:r>
          </a:p>
        </p:txBody>
      </p:sp>
      <p:sp>
        <p:nvSpPr>
          <p:cNvPr id="13" name="TextBox 12"/>
          <p:cNvSpPr txBox="1"/>
          <p:nvPr/>
        </p:nvSpPr>
        <p:spPr>
          <a:xfrm>
            <a:off x="1284288" y="4618792"/>
            <a:ext cx="4604693" cy="213360"/>
          </a:xfrm>
          <a:prstGeom prst="rect">
            <a:avLst/>
          </a:prstGeom>
          <a:noFill/>
        </p:spPr>
        <p:txBody>
          <a:bodyPr wrap="none" anchor="t" lIns="0" rIns="0" tIns="0" bIns="0">
            <a:noAutofit/>
          </a:bodyPr>
          <a:lstStyle/>
          <a:p>
            <a:pPr algn="l">
              <a:lnSpc>
                <a:spcPts val="1680"/>
              </a:lnSpc>
            </a:pPr>
            <a:r>
              <a:rPr sz="1400" b="1" i="0">
                <a:solidFill>
                  <a:srgbClr val="1E1B16"/>
                </a:solidFill>
                <a:latin typeface="Inter"/>
                <a:ea typeface="PingFang SC"/>
              </a:rPr>
              <a:t>Charts get made, but nobody can say what they show</a:t>
            </a:r>
          </a:p>
        </p:txBody>
      </p:sp>
      <p:sp>
        <p:nvSpPr>
          <p:cNvPr id="14" name="TextBox 13"/>
          <p:cNvSpPr txBox="1"/>
          <p:nvPr/>
        </p:nvSpPr>
        <p:spPr>
          <a:xfrm>
            <a:off x="1284288" y="4872792"/>
            <a:ext cx="6132512" cy="515580"/>
          </a:xfrm>
          <a:prstGeom prst="rect">
            <a:avLst/>
          </a:prstGeom>
          <a:noFill/>
        </p:spPr>
        <p:txBody>
          <a:bodyPr wrap="square" anchor="t" lIns="0" rIns="0" tIns="0" bIns="0">
            <a:noAutofit/>
          </a:bodyPr>
          <a:lstStyle/>
          <a:p>
            <a:pPr algn="l">
              <a:lnSpc>
                <a:spcPts val="2030"/>
              </a:lnSpc>
            </a:pPr>
            <a:r>
              <a:rPr sz="1400" b="0" i="0">
                <a:solidFill>
                  <a:srgbClr val="5F574C"/>
                </a:solidFill>
                <a:latin typeface="Inter"/>
                <a:ea typeface="PingFang SC"/>
              </a:rPr>
              <a:t>Charts are produced routinely, yet the finding they are meant to carry goes unstated — the work is done, the message is lost.</a:t>
            </a:r>
          </a:p>
        </p:txBody>
      </p:sp>
      <p:sp>
        <p:nvSpPr>
          <p:cNvPr id="15" name="Rectangle 14"/>
          <p:cNvSpPr/>
          <p:nvPr/>
        </p:nvSpPr>
        <p:spPr>
          <a:xfrm>
            <a:off x="7874000" y="2540000"/>
            <a:ext cx="3556000" cy="19716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7874000" y="2540000"/>
            <a:ext cx="12700" cy="1971675"/>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191500" y="2696845"/>
            <a:ext cx="2029768" cy="182880"/>
          </a:xfrm>
          <a:prstGeom prst="rect">
            <a:avLst/>
          </a:prstGeom>
          <a:noFill/>
        </p:spPr>
        <p:txBody>
          <a:bodyPr wrap="none" anchor="t" lIns="0" rIns="0" tIns="0" bIns="0">
            <a:noAutofit/>
          </a:bodyPr>
          <a:lstStyle/>
          <a:p>
            <a:pPr algn="l">
              <a:lnSpc>
                <a:spcPts val="1439"/>
              </a:lnSpc>
            </a:pPr>
            <a:r>
              <a:rPr sz="1200" b="0" i="0" spc="144">
                <a:solidFill>
                  <a:srgbClr val="A8471F"/>
                </a:solidFill>
                <a:latin typeface="Inter"/>
                <a:ea typeface="PingFang SC"/>
              </a:rPr>
              <a:t>THE SCOPE THIS SETS</a:t>
            </a:r>
          </a:p>
        </p:txBody>
      </p:sp>
      <p:sp>
        <p:nvSpPr>
          <p:cNvPr id="18" name="TextBox 17"/>
          <p:cNvSpPr txBox="1"/>
          <p:nvPr/>
        </p:nvSpPr>
        <p:spPr>
          <a:xfrm>
            <a:off x="8191500" y="3009900"/>
            <a:ext cx="3390900" cy="685800"/>
          </a:xfrm>
          <a:prstGeom prst="rect">
            <a:avLst/>
          </a:prstGeom>
          <a:noFill/>
        </p:spPr>
        <p:txBody>
          <a:bodyPr wrap="square" anchor="t" lIns="0" rIns="0" tIns="0" bIns="0">
            <a:noAutofit/>
          </a:bodyPr>
          <a:lstStyle/>
          <a:p>
            <a:pPr algn="l">
              <a:lnSpc>
                <a:spcPts val="1800"/>
              </a:lnSpc>
            </a:pPr>
            <a:r>
              <a:rPr sz="1200" b="0" i="0">
                <a:solidFill>
                  <a:srgbClr val="5F574C"/>
                </a:solidFill>
                <a:latin typeface="Inter"/>
                <a:ea typeface="PingFang SC"/>
              </a:rPr>
              <a:t>The gap is not technical ambition but a missing everyday skill. This course therefore covers only the parts people use every day.</a:t>
            </a:r>
          </a:p>
        </p:txBody>
      </p:sp>
      <p:sp>
        <p:nvSpPr>
          <p:cNvPr id="19" name="Rectangle 18"/>
          <p:cNvSpPr/>
          <p:nvPr/>
        </p:nvSpPr>
        <p:spPr>
          <a:xfrm>
            <a:off x="8191500" y="3921125"/>
            <a:ext cx="3238500" cy="635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191500" y="4108450"/>
            <a:ext cx="2800499" cy="228600"/>
          </a:xfrm>
          <a:prstGeom prst="rect">
            <a:avLst/>
          </a:prstGeom>
          <a:noFill/>
        </p:spPr>
        <p:txBody>
          <a:bodyPr wrap="none" anchor="t" lIns="0" rIns="0" tIns="0" bIns="0">
            <a:noAutofit/>
          </a:bodyPr>
          <a:lstStyle/>
          <a:p>
            <a:pPr algn="l">
              <a:lnSpc>
                <a:spcPts val="1800"/>
              </a:lnSpc>
            </a:pPr>
            <a:r>
              <a:rPr sz="1200" b="1" i="0">
                <a:solidFill>
                  <a:srgbClr val="1E1B16"/>
                </a:solidFill>
                <a:latin typeface="Inter"/>
                <a:ea typeface="PingFang SC"/>
              </a:rPr>
              <a:t>No programming. No statistics theory.</a:t>
            </a:r>
          </a:p>
        </p:txBody>
      </p:sp>
      <p:sp>
        <p:nvSpPr>
          <p:cNvPr id="21" name="TextBox 20"/>
          <p:cNvSpPr txBox="1"/>
          <p:nvPr/>
        </p:nvSpPr>
        <p:spPr>
          <a:xfrm>
            <a:off x="762000" y="6431280"/>
            <a:ext cx="2461220" cy="121920"/>
          </a:xfrm>
          <a:prstGeom prst="rect">
            <a:avLst/>
          </a:prstGeom>
          <a:noFill/>
        </p:spPr>
        <p:txBody>
          <a:bodyPr wrap="none" anchor="t" lIns="0" rIns="0" tIns="0" bIns="0">
            <a:noAutofit/>
          </a:bodyPr>
          <a:lstStyle/>
          <a:p>
            <a:pPr algn="l">
              <a:lnSpc>
                <a:spcPts val="960"/>
              </a:lnSpc>
            </a:pPr>
            <a:r>
              <a:rPr sz="800" b="0" i="0" spc="96">
                <a:solidFill>
                  <a:srgbClr val="5F574C"/>
                </a:solidFill>
                <a:latin typeface="Inter"/>
                <a:ea typeface="PingFang SC"/>
              </a:rPr>
              <a:t>Data Literacy 101 · Curriculum Committee</a:t>
            </a:r>
          </a:p>
        </p:txBody>
      </p:sp>
      <p:sp>
        <p:nvSpPr>
          <p:cNvPr id="22" name="TextBox 21"/>
          <p:cNvSpPr txBox="1"/>
          <p:nvPr/>
        </p:nvSpPr>
        <p:spPr>
          <a:xfrm>
            <a:off x="11019383" y="6431280"/>
            <a:ext cx="410617" cy="121920"/>
          </a:xfrm>
          <a:prstGeom prst="rect">
            <a:avLst/>
          </a:prstGeom>
          <a:noFill/>
        </p:spPr>
        <p:txBody>
          <a:bodyPr wrap="none" anchor="t" lIns="0" rIns="0" tIns="0" bIns="0">
            <a:noAutofit/>
          </a:bodyPr>
          <a:lstStyle/>
          <a:p>
            <a:pPr algn="l">
              <a:lnSpc>
                <a:spcPts val="960"/>
              </a:lnSpc>
            </a:pPr>
            <a:r>
              <a:rPr sz="800" b="0" i="0" spc="96">
                <a:solidFill>
                  <a:srgbClr val="5F574C"/>
                </a:solidFill>
                <a:latin typeface="Inter"/>
                <a:ea typeface="PingFang SC"/>
              </a:rPr>
              <a:t>02 / 10</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1E8"/>
        </a:solidFill>
        <a:effectLst/>
      </p:bgPr>
    </p:bg>
    <p:spTree>
      <p:nvGrpSpPr>
        <p:cNvPr id="1" name=""/>
        <p:cNvGrpSpPr/>
        <p:nvPr/>
      </p:nvGrpSpPr>
      <p:grpSpPr/>
      <p:sp>
        <p:nvSpPr>
          <p:cNvPr id="2" name="TextBox 1"/>
          <p:cNvSpPr txBox="1"/>
          <p:nvPr/>
        </p:nvSpPr>
        <p:spPr>
          <a:xfrm>
            <a:off x="762000" y="306705"/>
            <a:ext cx="1644997" cy="121920"/>
          </a:xfrm>
          <a:prstGeom prst="rect">
            <a:avLst/>
          </a:prstGeom>
          <a:noFill/>
        </p:spPr>
        <p:txBody>
          <a:bodyPr wrap="none" anchor="t" lIns="0" rIns="0" tIns="0" bIns="0">
            <a:noAutofit/>
          </a:bodyPr>
          <a:lstStyle/>
          <a:p>
            <a:pPr algn="l">
              <a:lnSpc>
                <a:spcPts val="960"/>
              </a:lnSpc>
            </a:pPr>
            <a:r>
              <a:rPr sz="800" b="0" i="0" spc="96">
                <a:solidFill>
                  <a:srgbClr val="5F574C"/>
                </a:solidFill>
                <a:latin typeface="Inter"/>
                <a:ea typeface="PingFang SC"/>
              </a:rPr>
              <a:t>EVIDENCE · PILOT RESULTS</a:t>
            </a:r>
          </a:p>
        </p:txBody>
      </p:sp>
      <p:sp>
        <p:nvSpPr>
          <p:cNvPr id="3" name="TextBox 2"/>
          <p:cNvSpPr txBox="1"/>
          <p:nvPr/>
        </p:nvSpPr>
        <p:spPr>
          <a:xfrm>
            <a:off x="8427145" y="306705"/>
            <a:ext cx="3002855" cy="121920"/>
          </a:xfrm>
          <a:prstGeom prst="rect">
            <a:avLst/>
          </a:prstGeom>
          <a:noFill/>
        </p:spPr>
        <p:txBody>
          <a:bodyPr wrap="none" anchor="t" lIns="0" rIns="0" tIns="0" bIns="0">
            <a:noAutofit/>
          </a:bodyPr>
          <a:lstStyle/>
          <a:p>
            <a:pPr algn="l">
              <a:lnSpc>
                <a:spcPts val="960"/>
              </a:lnSpc>
            </a:pPr>
            <a:r>
              <a:rPr sz="800" b="0" i="0" spc="96">
                <a:solidFill>
                  <a:srgbClr val="5F574C"/>
                </a:solidFill>
                <a:latin typeface="Inter"/>
                <a:ea typeface="PingFang SC"/>
              </a:rPr>
              <a:t>DATA LITERACY 101 — COURSE DESIGN OVERVIEW</a:t>
            </a:r>
          </a:p>
        </p:txBody>
      </p:sp>
      <p:sp>
        <p:nvSpPr>
          <p:cNvPr id="4" name="TextBox 3"/>
          <p:cNvSpPr txBox="1"/>
          <p:nvPr/>
        </p:nvSpPr>
        <p:spPr>
          <a:xfrm>
            <a:off x="762000" y="1259046"/>
            <a:ext cx="9296400" cy="934680"/>
          </a:xfrm>
          <a:prstGeom prst="rect">
            <a:avLst/>
          </a:prstGeom>
          <a:noFill/>
        </p:spPr>
        <p:txBody>
          <a:bodyPr wrap="square" anchor="t" lIns="0" rIns="0" tIns="0" bIns="0">
            <a:noAutofit/>
          </a:bodyPr>
          <a:lstStyle/>
          <a:p>
            <a:pPr algn="l">
              <a:lnSpc>
                <a:spcPts val="3679"/>
              </a:lnSpc>
            </a:pPr>
            <a:r>
              <a:rPr sz="3200" b="1" i="0">
                <a:solidFill>
                  <a:srgbClr val="1E1B16"/>
                </a:solidFill>
                <a:latin typeface="Playfair Display"/>
                <a:ea typeface="Songti SC"/>
              </a:rPr>
              <a:t>The campus pilot showed strong engagement and demand</a:t>
            </a:r>
          </a:p>
        </p:txBody>
      </p:sp>
      <p:sp>
        <p:nvSpPr>
          <p:cNvPr id="5" name="Rectangle 4"/>
          <p:cNvSpPr/>
          <p:nvPr/>
        </p:nvSpPr>
        <p:spPr>
          <a:xfrm>
            <a:off x="762000" y="2431653"/>
            <a:ext cx="10668000" cy="12700"/>
          </a:xfrm>
          <a:prstGeom prst="rect">
            <a:avLst/>
          </a:prstGeom>
          <a:solidFill>
            <a:srgbClr val="1E1B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62000" y="2368550"/>
            <a:ext cx="1151384" cy="1270000"/>
          </a:xfrm>
          <a:prstGeom prst="rect">
            <a:avLst/>
          </a:prstGeom>
          <a:noFill/>
        </p:spPr>
        <p:txBody>
          <a:bodyPr wrap="none" anchor="t" lIns="0" rIns="0" tIns="0" bIns="0">
            <a:noAutofit/>
          </a:bodyPr>
          <a:lstStyle/>
          <a:p>
            <a:pPr algn="l">
              <a:lnSpc>
                <a:spcPts val="10000"/>
              </a:lnSpc>
            </a:pPr>
            <a:r>
              <a:rPr sz="10000" b="1" i="0">
                <a:solidFill>
                  <a:srgbClr val="A8471F"/>
                </a:solidFill>
                <a:latin typeface="Playfair Display"/>
                <a:ea typeface="Songti SC"/>
              </a:rPr>
              <a:t>21</a:t>
            </a:r>
          </a:p>
        </p:txBody>
      </p:sp>
      <p:sp>
        <p:nvSpPr>
          <p:cNvPr id="7" name="TextBox 6"/>
          <p:cNvSpPr txBox="1"/>
          <p:nvPr/>
        </p:nvSpPr>
        <p:spPr>
          <a:xfrm>
            <a:off x="762000" y="3547745"/>
            <a:ext cx="3471763" cy="182880"/>
          </a:xfrm>
          <a:prstGeom prst="rect">
            <a:avLst/>
          </a:prstGeom>
          <a:noFill/>
        </p:spPr>
        <p:txBody>
          <a:bodyPr wrap="none" anchor="t" lIns="0" rIns="0" tIns="0" bIns="0">
            <a:noAutofit/>
          </a:bodyPr>
          <a:lstStyle/>
          <a:p>
            <a:pPr algn="l">
              <a:lnSpc>
                <a:spcPts val="1439"/>
              </a:lnSpc>
            </a:pPr>
            <a:r>
              <a:rPr sz="1200" b="0" i="0" spc="72">
                <a:solidFill>
                  <a:srgbClr val="5F574C"/>
                </a:solidFill>
                <a:latin typeface="Inter"/>
                <a:ea typeface="PingFang SC"/>
              </a:rPr>
              <a:t>Participants who completed every exercise</a:t>
            </a:r>
          </a:p>
        </p:txBody>
      </p:sp>
      <p:sp>
        <p:nvSpPr>
          <p:cNvPr id="8" name="Rectangle 7"/>
          <p:cNvSpPr/>
          <p:nvPr/>
        </p:nvSpPr>
        <p:spPr>
          <a:xfrm>
            <a:off x="6089650" y="2159000"/>
            <a:ext cx="12700" cy="1571625"/>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737350" y="2368550"/>
            <a:ext cx="1334790" cy="1270000"/>
          </a:xfrm>
          <a:prstGeom prst="rect">
            <a:avLst/>
          </a:prstGeom>
          <a:noFill/>
        </p:spPr>
        <p:txBody>
          <a:bodyPr wrap="none" anchor="t" lIns="0" rIns="0" tIns="0" bIns="0">
            <a:noAutofit/>
          </a:bodyPr>
          <a:lstStyle/>
          <a:p>
            <a:pPr algn="l">
              <a:lnSpc>
                <a:spcPts val="10000"/>
              </a:lnSpc>
            </a:pPr>
            <a:r>
              <a:rPr sz="10000" b="1" i="0">
                <a:solidFill>
                  <a:srgbClr val="1E1B16"/>
                </a:solidFill>
                <a:latin typeface="Playfair Display"/>
                <a:ea typeface="Songti SC"/>
              </a:rPr>
              <a:t>24</a:t>
            </a:r>
          </a:p>
        </p:txBody>
      </p:sp>
      <p:sp>
        <p:nvSpPr>
          <p:cNvPr id="10" name="TextBox 9"/>
          <p:cNvSpPr txBox="1"/>
          <p:nvPr/>
        </p:nvSpPr>
        <p:spPr>
          <a:xfrm>
            <a:off x="6737350" y="3547745"/>
            <a:ext cx="3325217" cy="182880"/>
          </a:xfrm>
          <a:prstGeom prst="rect">
            <a:avLst/>
          </a:prstGeom>
          <a:noFill/>
        </p:spPr>
        <p:txBody>
          <a:bodyPr wrap="none" anchor="t" lIns="0" rIns="0" tIns="0" bIns="0">
            <a:noAutofit/>
          </a:bodyPr>
          <a:lstStyle/>
          <a:p>
            <a:pPr algn="l">
              <a:lnSpc>
                <a:spcPts val="1439"/>
              </a:lnSpc>
            </a:pPr>
            <a:r>
              <a:rPr sz="1200" b="0" i="0" spc="72">
                <a:solidFill>
                  <a:srgbClr val="5F574C"/>
                </a:solidFill>
                <a:latin typeface="Inter"/>
                <a:ea typeface="PingFang SC"/>
              </a:rPr>
              <a:t>Participants in the campus pilot (last fall)</a:t>
            </a:r>
          </a:p>
        </p:txBody>
      </p:sp>
      <p:sp>
        <p:nvSpPr>
          <p:cNvPr id="11" name="Rectangle 10"/>
          <p:cNvSpPr/>
          <p:nvPr/>
        </p:nvSpPr>
        <p:spPr>
          <a:xfrm>
            <a:off x="762000" y="4191000"/>
            <a:ext cx="10668000" cy="1270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62000" y="4381500"/>
            <a:ext cx="8432800" cy="533400"/>
          </a:xfrm>
          <a:prstGeom prst="rect">
            <a:avLst/>
          </a:prstGeom>
          <a:noFill/>
        </p:spPr>
        <p:txBody>
          <a:bodyPr wrap="square" anchor="t" lIns="0" rIns="0" tIns="0" bIns="0">
            <a:noAutofit/>
          </a:bodyPr>
          <a:lstStyle/>
          <a:p>
            <a:pPr algn="l">
              <a:lnSpc>
                <a:spcPts val="2100"/>
              </a:lnSpc>
            </a:pPr>
            <a:r>
              <a:rPr sz="1400" b="0" i="0">
                <a:solidFill>
                  <a:srgbClr val="1E1B16"/>
                </a:solidFill>
                <a:latin typeface="Inter"/>
                <a:ea typeface="PingFang SC"/>
              </a:rPr>
              <a:t>21 of 24 participants completed every exercise in last fall's campus pilot — near-complete completion in a real pilot, evidence that the hands-on format sustains engagement.</a:t>
            </a:r>
          </a:p>
        </p:txBody>
      </p:sp>
      <p:sp>
        <p:nvSpPr>
          <p:cNvPr id="13" name="TextBox 12"/>
          <p:cNvSpPr txBox="1"/>
          <p:nvPr/>
        </p:nvSpPr>
        <p:spPr>
          <a:xfrm>
            <a:off x="762000" y="5095875"/>
            <a:ext cx="8407400" cy="457200"/>
          </a:xfrm>
          <a:prstGeom prst="rect">
            <a:avLst/>
          </a:prstGeom>
          <a:noFill/>
        </p:spPr>
        <p:txBody>
          <a:bodyPr wrap="square" anchor="t" lIns="0" rIns="0" tIns="0" bIns="0">
            <a:noAutofit/>
          </a:bodyPr>
          <a:lstStyle/>
          <a:p>
            <a:pPr algn="l">
              <a:lnSpc>
                <a:spcPts val="1800"/>
              </a:lnSpc>
            </a:pPr>
            <a:r>
              <a:rPr sz="1200" b="0" i="0">
                <a:solidFill>
                  <a:srgbClr val="5F574C"/>
                </a:solidFill>
                <a:latin typeface="Inter"/>
                <a:ea typeface="PingFang SC"/>
              </a:rPr>
              <a:t>In the end-of-course survey, the favorite session was session 5 — subtotals and pivot tables — pointing to demand for exactly the applied, hands-on skills this course teaches.</a:t>
            </a:r>
          </a:p>
        </p:txBody>
      </p:sp>
      <p:sp>
        <p:nvSpPr>
          <p:cNvPr id="14" name="TextBox 13"/>
          <p:cNvSpPr txBox="1"/>
          <p:nvPr/>
        </p:nvSpPr>
        <p:spPr>
          <a:xfrm>
            <a:off x="762000" y="6456680"/>
            <a:ext cx="3349030" cy="121920"/>
          </a:xfrm>
          <a:prstGeom prst="rect">
            <a:avLst/>
          </a:prstGeom>
          <a:noFill/>
        </p:spPr>
        <p:txBody>
          <a:bodyPr wrap="none" anchor="t" lIns="0" rIns="0" tIns="0" bIns="0">
            <a:noAutofit/>
          </a:bodyPr>
          <a:lstStyle/>
          <a:p>
            <a:pPr algn="l">
              <a:lnSpc>
                <a:spcPts val="960"/>
              </a:lnSpc>
            </a:pPr>
            <a:r>
              <a:rPr sz="800" b="0" i="0" spc="96">
                <a:solidFill>
                  <a:srgbClr val="5F574C"/>
                </a:solidFill>
                <a:latin typeface="Inter"/>
                <a:ea typeface="PingFang SC"/>
              </a:rPr>
              <a:t>DATA LITERACY 101 · CURRICULUM COMMITTEE REVIEW</a:t>
            </a:r>
          </a:p>
        </p:txBody>
      </p:sp>
      <p:sp>
        <p:nvSpPr>
          <p:cNvPr id="15" name="TextBox 14"/>
          <p:cNvSpPr txBox="1"/>
          <p:nvPr/>
        </p:nvSpPr>
        <p:spPr>
          <a:xfrm>
            <a:off x="11018589" y="6456680"/>
            <a:ext cx="411411" cy="121920"/>
          </a:xfrm>
          <a:prstGeom prst="rect">
            <a:avLst/>
          </a:prstGeom>
          <a:noFill/>
        </p:spPr>
        <p:txBody>
          <a:bodyPr wrap="none" anchor="t" lIns="0" rIns="0" tIns="0" bIns="0">
            <a:noAutofit/>
          </a:bodyPr>
          <a:lstStyle/>
          <a:p>
            <a:pPr algn="l">
              <a:lnSpc>
                <a:spcPts val="960"/>
              </a:lnSpc>
            </a:pPr>
            <a:r>
              <a:rPr sz="800" b="0" i="0" spc="96">
                <a:solidFill>
                  <a:srgbClr val="5F574C"/>
                </a:solidFill>
                <a:latin typeface="Inter"/>
                <a:ea typeface="PingFang SC"/>
              </a:rPr>
              <a:t>03 / 10</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1E8"/>
        </a:solidFill>
        <a:effectLst/>
      </p:bgPr>
    </p:bg>
    <p:spTree>
      <p:nvGrpSpPr>
        <p:cNvPr id="1" name=""/>
        <p:cNvGrpSpPr/>
        <p:nvPr/>
      </p:nvGrpSpPr>
      <p:grpSpPr/>
      <p:sp>
        <p:nvSpPr>
          <p:cNvPr id="2" name="TextBox 1"/>
          <p:cNvSpPr txBox="1"/>
          <p:nvPr/>
        </p:nvSpPr>
        <p:spPr>
          <a:xfrm>
            <a:off x="762000" y="306705"/>
            <a:ext cx="1540470" cy="121920"/>
          </a:xfrm>
          <a:prstGeom prst="rect">
            <a:avLst/>
          </a:prstGeom>
          <a:noFill/>
        </p:spPr>
        <p:txBody>
          <a:bodyPr wrap="none" anchor="t" lIns="0" rIns="0" tIns="0" bIns="0">
            <a:noAutofit/>
          </a:bodyPr>
          <a:lstStyle/>
          <a:p>
            <a:pPr algn="l">
              <a:lnSpc>
                <a:spcPts val="960"/>
              </a:lnSpc>
            </a:pPr>
            <a:r>
              <a:rPr sz="800" b="0" i="0" spc="96">
                <a:solidFill>
                  <a:srgbClr val="5F574C"/>
                </a:solidFill>
                <a:latin typeface="Inter"/>
                <a:ea typeface="PingFang SC"/>
              </a:rPr>
              <a:t>WHO THE COURSE IS FOR</a:t>
            </a:r>
          </a:p>
        </p:txBody>
      </p:sp>
      <p:sp>
        <p:nvSpPr>
          <p:cNvPr id="3" name="TextBox 2"/>
          <p:cNvSpPr txBox="1"/>
          <p:nvPr/>
        </p:nvSpPr>
        <p:spPr>
          <a:xfrm>
            <a:off x="8499475" y="306705"/>
            <a:ext cx="2930525" cy="121920"/>
          </a:xfrm>
          <a:prstGeom prst="rect">
            <a:avLst/>
          </a:prstGeom>
          <a:noFill/>
        </p:spPr>
        <p:txBody>
          <a:bodyPr wrap="none" anchor="t" lIns="0" rIns="0" tIns="0" bIns="0">
            <a:noAutofit/>
          </a:bodyPr>
          <a:lstStyle/>
          <a:p>
            <a:pPr algn="l">
              <a:lnSpc>
                <a:spcPts val="960"/>
              </a:lnSpc>
            </a:pPr>
            <a:r>
              <a:rPr sz="800" b="0" i="0" spc="96">
                <a:solidFill>
                  <a:srgbClr val="5F574C"/>
                </a:solidFill>
                <a:latin typeface="Inter"/>
                <a:ea typeface="PingFang SC"/>
              </a:rPr>
              <a:t>DATA LITERACY 101 · COURSE DESIGN OVERVIEW</a:t>
            </a:r>
          </a:p>
        </p:txBody>
      </p:sp>
      <p:sp>
        <p:nvSpPr>
          <p:cNvPr id="4" name="TextBox 3"/>
          <p:cNvSpPr txBox="1"/>
          <p:nvPr/>
        </p:nvSpPr>
        <p:spPr>
          <a:xfrm>
            <a:off x="762000" y="1259046"/>
            <a:ext cx="9931400" cy="934680"/>
          </a:xfrm>
          <a:prstGeom prst="rect">
            <a:avLst/>
          </a:prstGeom>
          <a:noFill/>
        </p:spPr>
        <p:txBody>
          <a:bodyPr wrap="square" anchor="t" lIns="0" rIns="0" tIns="0" bIns="0">
            <a:noAutofit/>
          </a:bodyPr>
          <a:lstStyle/>
          <a:p>
            <a:pPr algn="l">
              <a:lnSpc>
                <a:spcPts val="3679"/>
              </a:lnSpc>
            </a:pPr>
            <a:r>
              <a:rPr sz="3200" b="1" i="0">
                <a:solidFill>
                  <a:srgbClr val="1E1B16"/>
                </a:solidFill>
                <a:latin typeface="Playfair Display"/>
                <a:ea typeface="Songti SC"/>
              </a:rPr>
              <a:t>Audience: first-year students or first-year employees, no prerequisites</a:t>
            </a:r>
          </a:p>
        </p:txBody>
      </p:sp>
      <p:sp>
        <p:nvSpPr>
          <p:cNvPr id="5" name="Rectangle 4"/>
          <p:cNvSpPr/>
          <p:nvPr/>
        </p:nvSpPr>
        <p:spPr>
          <a:xfrm>
            <a:off x="762000" y="2431653"/>
            <a:ext cx="10668000" cy="12700"/>
          </a:xfrm>
          <a:prstGeom prst="rect">
            <a:avLst/>
          </a:prstGeom>
          <a:solidFill>
            <a:srgbClr val="1E1B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62000" y="2702798"/>
            <a:ext cx="946547" cy="182880"/>
          </a:xfrm>
          <a:prstGeom prst="rect">
            <a:avLst/>
          </a:prstGeom>
          <a:noFill/>
        </p:spPr>
        <p:txBody>
          <a:bodyPr wrap="none" anchor="t" lIns="0" rIns="0" tIns="0" bIns="0">
            <a:noAutofit/>
          </a:bodyPr>
          <a:lstStyle/>
          <a:p>
            <a:pPr algn="l">
              <a:lnSpc>
                <a:spcPts val="1439"/>
              </a:lnSpc>
            </a:pPr>
            <a:r>
              <a:rPr sz="1200" b="0" i="0" spc="168">
                <a:solidFill>
                  <a:srgbClr val="5F574C"/>
                </a:solidFill>
                <a:latin typeface="Inter"/>
                <a:ea typeface="PingFang SC"/>
              </a:rPr>
              <a:t>AUDIENCE</a:t>
            </a:r>
          </a:p>
        </p:txBody>
      </p:sp>
      <p:sp>
        <p:nvSpPr>
          <p:cNvPr id="7" name="TextBox 6"/>
          <p:cNvSpPr txBox="1"/>
          <p:nvPr/>
        </p:nvSpPr>
        <p:spPr>
          <a:xfrm>
            <a:off x="762000" y="3019663"/>
            <a:ext cx="3378200" cy="1653490"/>
          </a:xfrm>
          <a:prstGeom prst="rect">
            <a:avLst/>
          </a:prstGeom>
          <a:noFill/>
        </p:spPr>
        <p:txBody>
          <a:bodyPr wrap="square" anchor="t" lIns="0" rIns="0" tIns="0" bIns="0">
            <a:noAutofit/>
          </a:bodyPr>
          <a:lstStyle/>
          <a:p>
            <a:pPr algn="l">
              <a:lnSpc>
                <a:spcPts val="2170"/>
              </a:lnSpc>
            </a:pPr>
            <a:r>
              <a:rPr sz="1400" b="0" i="0">
                <a:solidFill>
                  <a:srgbClr val="1E1B16"/>
                </a:solidFill>
                <a:latin typeface="Inter"/>
                <a:ea typeface="PingFang SC"/>
              </a:rPr>
              <a:t>Open to </a:t>
            </a:r>
            <a:r>
              <a:rPr sz="1400" b="1" i="0">
                <a:solidFill>
                  <a:srgbClr val="A8471F"/>
                </a:solidFill>
                <a:latin typeface="Inter"/>
                <a:ea typeface="PingFang SC"/>
              </a:rPr>
              <a:t>first-year university students</a:t>
            </a:r>
            <a:r>
              <a:rPr sz="1400" b="0" i="0">
                <a:solidFill>
                  <a:srgbClr val="1E1B16"/>
                </a:solidFill>
                <a:latin typeface="Inter"/>
                <a:ea typeface="PingFang SC"/>
              </a:rPr>
              <a:t> or </a:t>
            </a:r>
            <a:r>
              <a:rPr sz="1400" b="1" i="0">
                <a:solidFill>
                  <a:srgbClr val="A8471F"/>
                </a:solidFill>
                <a:latin typeface="Inter"/>
                <a:ea typeface="PingFang SC"/>
              </a:rPr>
              <a:t>employees in their first year on the job</a:t>
            </a:r>
            <a:r>
              <a:rPr sz="1400" b="0" i="0">
                <a:solidFill>
                  <a:srgbClr val="1E1B16"/>
                </a:solidFill>
                <a:latin typeface="Inter"/>
                <a:ea typeface="PingFang SC"/>
              </a:rPr>
              <a:t> — the two groups the course team identified as handling spreadsheets every day without ever being taught how.</a:t>
            </a:r>
          </a:p>
        </p:txBody>
      </p:sp>
      <p:sp>
        <p:nvSpPr>
          <p:cNvPr id="8" name="Rectangle 7"/>
          <p:cNvSpPr/>
          <p:nvPr/>
        </p:nvSpPr>
        <p:spPr>
          <a:xfrm>
            <a:off x="4318000" y="2698353"/>
            <a:ext cx="3556000" cy="303143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4318000" y="2698353"/>
            <a:ext cx="6350" cy="303143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679950" y="2702798"/>
            <a:ext cx="1080591" cy="182880"/>
          </a:xfrm>
          <a:prstGeom prst="rect">
            <a:avLst/>
          </a:prstGeom>
          <a:noFill/>
        </p:spPr>
        <p:txBody>
          <a:bodyPr wrap="none" anchor="t" lIns="0" rIns="0" tIns="0" bIns="0">
            <a:noAutofit/>
          </a:bodyPr>
          <a:lstStyle/>
          <a:p>
            <a:pPr algn="l">
              <a:lnSpc>
                <a:spcPts val="1439"/>
              </a:lnSpc>
            </a:pPr>
            <a:r>
              <a:rPr sz="1200" b="0" i="0" spc="168">
                <a:solidFill>
                  <a:srgbClr val="5F574C"/>
                </a:solidFill>
                <a:latin typeface="Inter"/>
                <a:ea typeface="PingFang SC"/>
              </a:rPr>
              <a:t>CLASS SIZE</a:t>
            </a:r>
          </a:p>
        </p:txBody>
      </p:sp>
      <p:sp>
        <p:nvSpPr>
          <p:cNvPr id="11" name="TextBox 10"/>
          <p:cNvSpPr txBox="1"/>
          <p:nvPr/>
        </p:nvSpPr>
        <p:spPr>
          <a:xfrm>
            <a:off x="4679950" y="3152378"/>
            <a:ext cx="2515493" cy="609600"/>
          </a:xfrm>
          <a:prstGeom prst="rect">
            <a:avLst/>
          </a:prstGeom>
          <a:noFill/>
        </p:spPr>
        <p:txBody>
          <a:bodyPr wrap="none" anchor="t" lIns="0" rIns="0" tIns="0" bIns="0">
            <a:noAutofit/>
          </a:bodyPr>
          <a:lstStyle/>
          <a:p>
            <a:pPr algn="l">
              <a:lnSpc>
                <a:spcPts val="4800"/>
              </a:lnSpc>
            </a:pPr>
            <a:r>
              <a:rPr sz="4800" b="1" i="0">
                <a:solidFill>
                  <a:srgbClr val="A8471F"/>
                </a:solidFill>
                <a:latin typeface="Playfair Display"/>
                <a:ea typeface="Songti SC"/>
              </a:rPr>
              <a:t>About 30</a:t>
            </a:r>
          </a:p>
        </p:txBody>
      </p:sp>
      <p:sp>
        <p:nvSpPr>
          <p:cNvPr id="12" name="TextBox 11"/>
          <p:cNvSpPr txBox="1"/>
          <p:nvPr/>
        </p:nvSpPr>
        <p:spPr>
          <a:xfrm>
            <a:off x="4679950" y="3728323"/>
            <a:ext cx="1188343" cy="182880"/>
          </a:xfrm>
          <a:prstGeom prst="rect">
            <a:avLst/>
          </a:prstGeom>
          <a:noFill/>
        </p:spPr>
        <p:txBody>
          <a:bodyPr wrap="none" anchor="t" lIns="0" rIns="0" tIns="0" bIns="0">
            <a:noAutofit/>
          </a:bodyPr>
          <a:lstStyle/>
          <a:p>
            <a:pPr algn="l">
              <a:lnSpc>
                <a:spcPts val="1439"/>
              </a:lnSpc>
            </a:pPr>
            <a:r>
              <a:rPr sz="1200" b="0" i="0">
                <a:solidFill>
                  <a:srgbClr val="5F574C"/>
                </a:solidFill>
                <a:latin typeface="Inter"/>
                <a:ea typeface="PingFang SC"/>
              </a:rPr>
              <a:t>people per class</a:t>
            </a:r>
          </a:p>
        </p:txBody>
      </p:sp>
      <p:sp>
        <p:nvSpPr>
          <p:cNvPr id="13" name="TextBox 12"/>
          <p:cNvSpPr txBox="1"/>
          <p:nvPr/>
        </p:nvSpPr>
        <p:spPr>
          <a:xfrm>
            <a:off x="4679950" y="4045188"/>
            <a:ext cx="3016250" cy="1653490"/>
          </a:xfrm>
          <a:prstGeom prst="rect">
            <a:avLst/>
          </a:prstGeom>
          <a:noFill/>
        </p:spPr>
        <p:txBody>
          <a:bodyPr wrap="square" anchor="t" lIns="0" rIns="0" tIns="0" bIns="0">
            <a:noAutofit/>
          </a:bodyPr>
          <a:lstStyle/>
          <a:p>
            <a:pPr algn="l">
              <a:lnSpc>
                <a:spcPts val="2170"/>
              </a:lnSpc>
            </a:pPr>
            <a:r>
              <a:rPr sz="1400" b="0" i="0">
                <a:solidFill>
                  <a:srgbClr val="1E1B16"/>
                </a:solidFill>
                <a:latin typeface="Inter"/>
                <a:ea typeface="PingFang SC"/>
              </a:rPr>
              <a:t>A class of about 30 people keeps the hands-on format workable: the instructor and a teaching assistant can walk around and help every participant during practice.</a:t>
            </a:r>
          </a:p>
        </p:txBody>
      </p:sp>
      <p:sp>
        <p:nvSpPr>
          <p:cNvPr id="14" name="Rectangle 13"/>
          <p:cNvSpPr/>
          <p:nvPr/>
        </p:nvSpPr>
        <p:spPr>
          <a:xfrm>
            <a:off x="7874000" y="2698353"/>
            <a:ext cx="3556000" cy="303143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7874000" y="2698353"/>
            <a:ext cx="6350" cy="303143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35950" y="2702798"/>
            <a:ext cx="1451421" cy="182880"/>
          </a:xfrm>
          <a:prstGeom prst="rect">
            <a:avLst/>
          </a:prstGeom>
          <a:noFill/>
        </p:spPr>
        <p:txBody>
          <a:bodyPr wrap="none" anchor="t" lIns="0" rIns="0" tIns="0" bIns="0">
            <a:noAutofit/>
          </a:bodyPr>
          <a:lstStyle/>
          <a:p>
            <a:pPr algn="l">
              <a:lnSpc>
                <a:spcPts val="1439"/>
              </a:lnSpc>
            </a:pPr>
            <a:r>
              <a:rPr sz="1200" b="0" i="0" spc="168">
                <a:solidFill>
                  <a:srgbClr val="5F574C"/>
                </a:solidFill>
                <a:latin typeface="Inter"/>
                <a:ea typeface="PingFang SC"/>
              </a:rPr>
              <a:t>PREREQUISITES</a:t>
            </a:r>
          </a:p>
        </p:txBody>
      </p:sp>
      <p:sp>
        <p:nvSpPr>
          <p:cNvPr id="17" name="TextBox 16"/>
          <p:cNvSpPr txBox="1"/>
          <p:nvPr/>
        </p:nvSpPr>
        <p:spPr>
          <a:xfrm>
            <a:off x="8235950" y="3019663"/>
            <a:ext cx="3016250" cy="1929070"/>
          </a:xfrm>
          <a:prstGeom prst="rect">
            <a:avLst/>
          </a:prstGeom>
          <a:noFill/>
        </p:spPr>
        <p:txBody>
          <a:bodyPr wrap="square" anchor="t" lIns="0" rIns="0" tIns="0" bIns="0">
            <a:noAutofit/>
          </a:bodyPr>
          <a:lstStyle/>
          <a:p>
            <a:pPr algn="l">
              <a:lnSpc>
                <a:spcPts val="2170"/>
              </a:lnSpc>
            </a:pPr>
            <a:r>
              <a:rPr sz="1400" b="0" i="0">
                <a:solidFill>
                  <a:srgbClr val="1E1B16"/>
                </a:solidFill>
                <a:latin typeface="Inter"/>
                <a:ea typeface="PingFang SC"/>
              </a:rPr>
              <a:t>Basic computer skills only — </a:t>
            </a:r>
            <a:r>
              <a:rPr sz="1400" b="1" i="0">
                <a:solidFill>
                  <a:srgbClr val="A8471F"/>
                </a:solidFill>
                <a:latin typeface="Inter"/>
                <a:ea typeface="PingFang SC"/>
              </a:rPr>
              <a:t>no programming experience needed</a:t>
            </a:r>
            <a:r>
              <a:rPr sz="1400" b="0" i="0">
                <a:solidFill>
                  <a:srgbClr val="1E1B16"/>
                </a:solidFill>
                <a:latin typeface="Inter"/>
                <a:ea typeface="PingFang SC"/>
              </a:rPr>
              <a:t>. The course deliberately covers only everyday spreadsheet skills, so the entry bar stays as low as the problem it answers.</a:t>
            </a:r>
          </a:p>
        </p:txBody>
      </p:sp>
      <p:sp>
        <p:nvSpPr>
          <p:cNvPr id="18" name="TextBox 17"/>
          <p:cNvSpPr txBox="1"/>
          <p:nvPr/>
        </p:nvSpPr>
        <p:spPr>
          <a:xfrm>
            <a:off x="762000" y="5898059"/>
            <a:ext cx="9042400" cy="457200"/>
          </a:xfrm>
          <a:prstGeom prst="rect">
            <a:avLst/>
          </a:prstGeom>
          <a:noFill/>
        </p:spPr>
        <p:txBody>
          <a:bodyPr wrap="square" anchor="t" lIns="0" rIns="0" tIns="0" bIns="0">
            <a:noAutofit/>
          </a:bodyPr>
          <a:lstStyle/>
          <a:p>
            <a:pPr algn="l">
              <a:lnSpc>
                <a:spcPts val="1800"/>
              </a:lnSpc>
            </a:pPr>
            <a:r>
              <a:rPr sz="1200" b="0" i="0">
                <a:solidFill>
                  <a:srgbClr val="5F574C"/>
                </a:solidFill>
                <a:latin typeface="Inter"/>
                <a:ea typeface="PingFang SC"/>
              </a:rPr>
              <a:t>The low entry bar matches the course's everyday-skills scope: it serves exactly the population identified as underserved — people who must organize and read data for reports and weekly updates, but were never taught how.</a:t>
            </a:r>
          </a:p>
        </p:txBody>
      </p:sp>
      <p:sp>
        <p:nvSpPr>
          <p:cNvPr id="19" name="Rectangle 18"/>
          <p:cNvSpPr/>
          <p:nvPr/>
        </p:nvSpPr>
        <p:spPr>
          <a:xfrm>
            <a:off x="762000" y="6359525"/>
            <a:ext cx="10668000" cy="2190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762000" y="6359525"/>
            <a:ext cx="10668000" cy="635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62000" y="6456680"/>
            <a:ext cx="2850108" cy="121920"/>
          </a:xfrm>
          <a:prstGeom prst="rect">
            <a:avLst/>
          </a:prstGeom>
          <a:noFill/>
        </p:spPr>
        <p:txBody>
          <a:bodyPr wrap="none" anchor="t" lIns="0" rIns="0" tIns="0" bIns="0">
            <a:noAutofit/>
          </a:bodyPr>
          <a:lstStyle/>
          <a:p>
            <a:pPr algn="l">
              <a:lnSpc>
                <a:spcPts val="960"/>
              </a:lnSpc>
            </a:pPr>
            <a:r>
              <a:rPr sz="800" b="0" i="0" spc="96">
                <a:solidFill>
                  <a:srgbClr val="5F574C"/>
                </a:solidFill>
                <a:latin typeface="Inter"/>
                <a:ea typeface="PingFang SC"/>
              </a:rPr>
              <a:t>DATA LITERACY 101 · CURRICULUM COMMITTEE</a:t>
            </a:r>
          </a:p>
        </p:txBody>
      </p:sp>
      <p:sp>
        <p:nvSpPr>
          <p:cNvPr id="22" name="TextBox 21"/>
          <p:cNvSpPr txBox="1"/>
          <p:nvPr/>
        </p:nvSpPr>
        <p:spPr>
          <a:xfrm>
            <a:off x="11015712" y="6456680"/>
            <a:ext cx="414288" cy="121920"/>
          </a:xfrm>
          <a:prstGeom prst="rect">
            <a:avLst/>
          </a:prstGeom>
          <a:noFill/>
        </p:spPr>
        <p:txBody>
          <a:bodyPr wrap="none" anchor="t" lIns="0" rIns="0" tIns="0" bIns="0">
            <a:noAutofit/>
          </a:bodyPr>
          <a:lstStyle/>
          <a:p>
            <a:pPr algn="l">
              <a:lnSpc>
                <a:spcPts val="960"/>
              </a:lnSpc>
            </a:pPr>
            <a:r>
              <a:rPr sz="800" b="0" i="0" spc="96">
                <a:solidFill>
                  <a:srgbClr val="5F574C"/>
                </a:solidFill>
                <a:latin typeface="Inter"/>
                <a:ea typeface="PingFang SC"/>
              </a:rPr>
              <a:t>04 / 10</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1E8"/>
        </a:solidFill>
        <a:effectLst/>
      </p:bgPr>
    </p:bg>
    <p:spTree>
      <p:nvGrpSpPr>
        <p:cNvPr id="1" name=""/>
        <p:cNvGrpSpPr/>
        <p:nvPr/>
      </p:nvGrpSpPr>
      <p:grpSpPr/>
      <p:sp>
        <p:nvSpPr>
          <p:cNvPr id="2" name="TextBox 1"/>
          <p:cNvSpPr txBox="1"/>
          <p:nvPr/>
        </p:nvSpPr>
        <p:spPr>
          <a:xfrm>
            <a:off x="762000" y="306705"/>
            <a:ext cx="936823" cy="121920"/>
          </a:xfrm>
          <a:prstGeom prst="rect">
            <a:avLst/>
          </a:prstGeom>
          <a:noFill/>
        </p:spPr>
        <p:txBody>
          <a:bodyPr wrap="none" anchor="t" lIns="0" rIns="0" tIns="0" bIns="0">
            <a:noAutofit/>
          </a:bodyPr>
          <a:lstStyle/>
          <a:p>
            <a:pPr algn="l">
              <a:lnSpc>
                <a:spcPts val="960"/>
              </a:lnSpc>
            </a:pPr>
            <a:r>
              <a:rPr sz="800" b="0" i="0" spc="96">
                <a:solidFill>
                  <a:srgbClr val="5F574C"/>
                </a:solidFill>
                <a:latin typeface="Inter"/>
                <a:ea typeface="PingFang SC"/>
              </a:rPr>
              <a:t>COURSE GOALS</a:t>
            </a:r>
          </a:p>
        </p:txBody>
      </p:sp>
      <p:sp>
        <p:nvSpPr>
          <p:cNvPr id="3" name="TextBox 2"/>
          <p:cNvSpPr txBox="1"/>
          <p:nvPr/>
        </p:nvSpPr>
        <p:spPr>
          <a:xfrm>
            <a:off x="8427145" y="306705"/>
            <a:ext cx="3002855" cy="121920"/>
          </a:xfrm>
          <a:prstGeom prst="rect">
            <a:avLst/>
          </a:prstGeom>
          <a:noFill/>
        </p:spPr>
        <p:txBody>
          <a:bodyPr wrap="none" anchor="t" lIns="0" rIns="0" tIns="0" bIns="0">
            <a:noAutofit/>
          </a:bodyPr>
          <a:lstStyle/>
          <a:p>
            <a:pPr algn="l">
              <a:lnSpc>
                <a:spcPts val="960"/>
              </a:lnSpc>
            </a:pPr>
            <a:r>
              <a:rPr sz="800" b="0" i="0" spc="96">
                <a:solidFill>
                  <a:srgbClr val="5F574C"/>
                </a:solidFill>
                <a:latin typeface="Inter"/>
                <a:ea typeface="PingFang SC"/>
              </a:rPr>
              <a:t>DATA LITERACY 101 — COURSE DESIGN OVERVIEW</a:t>
            </a:r>
          </a:p>
        </p:txBody>
      </p:sp>
      <p:sp>
        <p:nvSpPr>
          <p:cNvPr id="4" name="TextBox 3"/>
          <p:cNvSpPr txBox="1"/>
          <p:nvPr/>
        </p:nvSpPr>
        <p:spPr>
          <a:xfrm>
            <a:off x="762000" y="1132046"/>
            <a:ext cx="11074400" cy="934680"/>
          </a:xfrm>
          <a:prstGeom prst="rect">
            <a:avLst/>
          </a:prstGeom>
          <a:noFill/>
        </p:spPr>
        <p:txBody>
          <a:bodyPr wrap="square" anchor="t" lIns="0" rIns="0" tIns="0" bIns="0">
            <a:noAutofit/>
          </a:bodyPr>
          <a:lstStyle/>
          <a:p>
            <a:pPr algn="l">
              <a:lnSpc>
                <a:spcPts val="3679"/>
              </a:lnSpc>
            </a:pPr>
            <a:r>
              <a:rPr sz="3200" b="1" i="0">
                <a:solidFill>
                  <a:srgbClr val="1E1B16"/>
                </a:solidFill>
                <a:latin typeface="Playfair Display"/>
                <a:ea typeface="Songti SC"/>
              </a:rPr>
              <a:t>Three goals: by the end of the course, students can clean data, answer questions and present one finding</a:t>
            </a:r>
          </a:p>
        </p:txBody>
      </p:sp>
      <p:sp>
        <p:nvSpPr>
          <p:cNvPr id="5" name="Rectangle 4"/>
          <p:cNvSpPr/>
          <p:nvPr/>
        </p:nvSpPr>
        <p:spPr>
          <a:xfrm>
            <a:off x="762000" y="2304653"/>
            <a:ext cx="10668000" cy="12700"/>
          </a:xfrm>
          <a:prstGeom prst="rect">
            <a:avLst/>
          </a:prstGeom>
          <a:solidFill>
            <a:srgbClr val="1E1B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62000" y="2260600"/>
            <a:ext cx="233611" cy="609600"/>
          </a:xfrm>
          <a:prstGeom prst="rect">
            <a:avLst/>
          </a:prstGeom>
          <a:noFill/>
        </p:spPr>
        <p:txBody>
          <a:bodyPr wrap="none" anchor="t" lIns="0" rIns="0" tIns="0" bIns="0">
            <a:noAutofit/>
          </a:bodyPr>
          <a:lstStyle/>
          <a:p>
            <a:pPr algn="l">
              <a:lnSpc>
                <a:spcPts val="4800"/>
              </a:lnSpc>
            </a:pPr>
            <a:r>
              <a:rPr sz="4800" b="1" i="0">
                <a:solidFill>
                  <a:srgbClr val="A8471F"/>
                </a:solidFill>
                <a:latin typeface="Playfair Display"/>
                <a:ea typeface="Songti SC"/>
              </a:rPr>
              <a:t>1</a:t>
            </a:r>
          </a:p>
        </p:txBody>
      </p:sp>
      <p:sp>
        <p:nvSpPr>
          <p:cNvPr id="7" name="Rectangle 6"/>
          <p:cNvSpPr/>
          <p:nvPr/>
        </p:nvSpPr>
        <p:spPr>
          <a:xfrm>
            <a:off x="762000" y="2921000"/>
            <a:ext cx="3014117" cy="635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62000" y="3086100"/>
            <a:ext cx="3179217" cy="412750"/>
          </a:xfrm>
          <a:prstGeom prst="rect">
            <a:avLst/>
          </a:prstGeom>
          <a:noFill/>
        </p:spPr>
        <p:txBody>
          <a:bodyPr wrap="square" anchor="t" lIns="0" rIns="0" tIns="0" bIns="0">
            <a:noAutofit/>
          </a:bodyPr>
          <a:lstStyle/>
          <a:p>
            <a:pPr algn="l">
              <a:lnSpc>
                <a:spcPts val="1625"/>
              </a:lnSpc>
            </a:pPr>
            <a:r>
              <a:rPr sz="1300" b="1" i="0">
                <a:solidFill>
                  <a:srgbClr val="1E1B16"/>
                </a:solidFill>
                <a:latin typeface="Playfair Display"/>
                <a:ea typeface="Songti SC"/>
              </a:rPr>
              <a:t>By the end of the course, students can clean the data</a:t>
            </a:r>
          </a:p>
        </p:txBody>
      </p:sp>
      <p:sp>
        <p:nvSpPr>
          <p:cNvPr id="9" name="TextBox 8"/>
          <p:cNvSpPr txBox="1"/>
          <p:nvPr/>
        </p:nvSpPr>
        <p:spPr>
          <a:xfrm>
            <a:off x="762000" y="3604121"/>
            <a:ext cx="3191917" cy="1066800"/>
          </a:xfrm>
          <a:prstGeom prst="rect">
            <a:avLst/>
          </a:prstGeom>
          <a:noFill/>
        </p:spPr>
        <p:txBody>
          <a:bodyPr wrap="square" anchor="t" lIns="0" rIns="0" tIns="0" bIns="0">
            <a:noAutofit/>
          </a:bodyPr>
          <a:lstStyle/>
          <a:p>
            <a:pPr algn="l">
              <a:lnSpc>
                <a:spcPts val="2100"/>
              </a:lnSpc>
            </a:pPr>
            <a:r>
              <a:rPr sz="1400" b="0" i="0">
                <a:solidFill>
                  <a:srgbClr val="5F574C"/>
                </a:solidFill>
                <a:latin typeface="Inter"/>
                <a:ea typeface="PingFang SC"/>
              </a:rPr>
              <a:t>Turn messy raw data into a clean, well-structured table — the foundation every later step depends on.</a:t>
            </a:r>
          </a:p>
        </p:txBody>
      </p:sp>
      <p:sp>
        <p:nvSpPr>
          <p:cNvPr id="10" name="TextBox 9"/>
          <p:cNvSpPr txBox="1"/>
          <p:nvPr/>
        </p:nvSpPr>
        <p:spPr>
          <a:xfrm>
            <a:off x="4004717" y="2343150"/>
            <a:ext cx="355600" cy="355600"/>
          </a:xfrm>
          <a:prstGeom prst="rect">
            <a:avLst/>
          </a:prstGeom>
          <a:noFill/>
        </p:spPr>
        <p:txBody>
          <a:bodyPr wrap="none" anchor="t" lIns="0" rIns="0" tIns="0" bIns="0">
            <a:noAutofit/>
          </a:bodyPr>
          <a:lstStyle/>
          <a:p>
            <a:pPr algn="l">
              <a:lnSpc>
                <a:spcPts val="2800"/>
              </a:lnSpc>
            </a:pPr>
            <a:r>
              <a:rPr sz="2800" b="0" i="0">
                <a:solidFill>
                  <a:srgbClr val="D8CCBA"/>
                </a:solidFill>
                <a:latin typeface="Playfair Display"/>
                <a:ea typeface="Songti SC"/>
              </a:rPr>
              <a:t>→</a:t>
            </a:r>
          </a:p>
        </p:txBody>
      </p:sp>
      <p:sp>
        <p:nvSpPr>
          <p:cNvPr id="11" name="TextBox 10"/>
          <p:cNvSpPr txBox="1"/>
          <p:nvPr/>
        </p:nvSpPr>
        <p:spPr>
          <a:xfrm>
            <a:off x="4588917" y="2260600"/>
            <a:ext cx="319088" cy="609600"/>
          </a:xfrm>
          <a:prstGeom prst="rect">
            <a:avLst/>
          </a:prstGeom>
          <a:noFill/>
        </p:spPr>
        <p:txBody>
          <a:bodyPr wrap="none" anchor="t" lIns="0" rIns="0" tIns="0" bIns="0">
            <a:noAutofit/>
          </a:bodyPr>
          <a:lstStyle/>
          <a:p>
            <a:pPr algn="l">
              <a:lnSpc>
                <a:spcPts val="4800"/>
              </a:lnSpc>
            </a:pPr>
            <a:r>
              <a:rPr sz="4800" b="1" i="0">
                <a:solidFill>
                  <a:srgbClr val="A8471F"/>
                </a:solidFill>
                <a:latin typeface="Playfair Display"/>
                <a:ea typeface="Songti SC"/>
              </a:rPr>
              <a:t>2</a:t>
            </a:r>
          </a:p>
        </p:txBody>
      </p:sp>
      <p:sp>
        <p:nvSpPr>
          <p:cNvPr id="12" name="Rectangle 11"/>
          <p:cNvSpPr/>
          <p:nvPr/>
        </p:nvSpPr>
        <p:spPr>
          <a:xfrm>
            <a:off x="4588917" y="2921000"/>
            <a:ext cx="3014166" cy="635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88917" y="3086100"/>
            <a:ext cx="3179266" cy="412750"/>
          </a:xfrm>
          <a:prstGeom prst="rect">
            <a:avLst/>
          </a:prstGeom>
          <a:noFill/>
        </p:spPr>
        <p:txBody>
          <a:bodyPr wrap="square" anchor="t" lIns="0" rIns="0" tIns="0" bIns="0">
            <a:noAutofit/>
          </a:bodyPr>
          <a:lstStyle/>
          <a:p>
            <a:pPr algn="l">
              <a:lnSpc>
                <a:spcPts val="1625"/>
              </a:lnSpc>
            </a:pPr>
            <a:r>
              <a:rPr sz="1300" b="1" i="0">
                <a:solidFill>
                  <a:srgbClr val="1E1B16"/>
                </a:solidFill>
                <a:latin typeface="Playfair Display"/>
                <a:ea typeface="Songti SC"/>
              </a:rPr>
              <a:t>By the end of the course, students can answer the question</a:t>
            </a:r>
          </a:p>
        </p:txBody>
      </p:sp>
      <p:sp>
        <p:nvSpPr>
          <p:cNvPr id="14" name="TextBox 13"/>
          <p:cNvSpPr txBox="1"/>
          <p:nvPr/>
        </p:nvSpPr>
        <p:spPr>
          <a:xfrm>
            <a:off x="4588917" y="3604121"/>
            <a:ext cx="3191966" cy="800100"/>
          </a:xfrm>
          <a:prstGeom prst="rect">
            <a:avLst/>
          </a:prstGeom>
          <a:noFill/>
        </p:spPr>
        <p:txBody>
          <a:bodyPr wrap="square" anchor="t" lIns="0" rIns="0" tIns="0" bIns="0">
            <a:noAutofit/>
          </a:bodyPr>
          <a:lstStyle/>
          <a:p>
            <a:pPr algn="l">
              <a:lnSpc>
                <a:spcPts val="2100"/>
              </a:lnSpc>
            </a:pPr>
            <a:r>
              <a:rPr sz="1400" b="0" i="0">
                <a:solidFill>
                  <a:srgbClr val="5F574C"/>
                </a:solidFill>
                <a:latin typeface="Inter"/>
                <a:ea typeface="PingFang SC"/>
              </a:rPr>
              <a:t>Sort, filter, subtotal and pivot tables to answer specific questions — the everyday tools of analysis.</a:t>
            </a:r>
          </a:p>
        </p:txBody>
      </p:sp>
      <p:sp>
        <p:nvSpPr>
          <p:cNvPr id="15" name="TextBox 14"/>
          <p:cNvSpPr txBox="1"/>
          <p:nvPr/>
        </p:nvSpPr>
        <p:spPr>
          <a:xfrm>
            <a:off x="7831683" y="2343150"/>
            <a:ext cx="355600" cy="355600"/>
          </a:xfrm>
          <a:prstGeom prst="rect">
            <a:avLst/>
          </a:prstGeom>
          <a:noFill/>
        </p:spPr>
        <p:txBody>
          <a:bodyPr wrap="none" anchor="t" lIns="0" rIns="0" tIns="0" bIns="0">
            <a:noAutofit/>
          </a:bodyPr>
          <a:lstStyle/>
          <a:p>
            <a:pPr algn="l">
              <a:lnSpc>
                <a:spcPts val="2800"/>
              </a:lnSpc>
            </a:pPr>
            <a:r>
              <a:rPr sz="2800" b="0" i="0">
                <a:solidFill>
                  <a:srgbClr val="D8CCBA"/>
                </a:solidFill>
                <a:latin typeface="Playfair Display"/>
                <a:ea typeface="Songti SC"/>
              </a:rPr>
              <a:t>→</a:t>
            </a:r>
          </a:p>
        </p:txBody>
      </p:sp>
      <p:sp>
        <p:nvSpPr>
          <p:cNvPr id="16" name="TextBox 15"/>
          <p:cNvSpPr txBox="1"/>
          <p:nvPr/>
        </p:nvSpPr>
        <p:spPr>
          <a:xfrm>
            <a:off x="8415883" y="2286000"/>
            <a:ext cx="371574" cy="762000"/>
          </a:xfrm>
          <a:prstGeom prst="rect">
            <a:avLst/>
          </a:prstGeom>
          <a:noFill/>
        </p:spPr>
        <p:txBody>
          <a:bodyPr wrap="none" anchor="t" lIns="0" rIns="0" tIns="0" bIns="0">
            <a:noAutofit/>
          </a:bodyPr>
          <a:lstStyle/>
          <a:p>
            <a:pPr algn="l">
              <a:lnSpc>
                <a:spcPts val="6000"/>
              </a:lnSpc>
            </a:pPr>
            <a:r>
              <a:rPr sz="6000" b="1" i="0">
                <a:solidFill>
                  <a:srgbClr val="A8471F"/>
                </a:solidFill>
                <a:latin typeface="Playfair Display"/>
                <a:ea typeface="Songti SC"/>
              </a:rPr>
              <a:t>3</a:t>
            </a:r>
          </a:p>
        </p:txBody>
      </p:sp>
      <p:sp>
        <p:nvSpPr>
          <p:cNvPr id="17" name="Rectangle 16"/>
          <p:cNvSpPr/>
          <p:nvPr/>
        </p:nvSpPr>
        <p:spPr>
          <a:xfrm>
            <a:off x="8415883" y="3073400"/>
            <a:ext cx="3014117" cy="12700"/>
          </a:xfrm>
          <a:prstGeom prst="rect">
            <a:avLst/>
          </a:prstGeom>
          <a:solidFill>
            <a:srgbClr val="A847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415883" y="3244850"/>
            <a:ext cx="3179217" cy="412750"/>
          </a:xfrm>
          <a:prstGeom prst="rect">
            <a:avLst/>
          </a:prstGeom>
          <a:noFill/>
        </p:spPr>
        <p:txBody>
          <a:bodyPr wrap="square" anchor="t" lIns="0" rIns="0" tIns="0" bIns="0">
            <a:noAutofit/>
          </a:bodyPr>
          <a:lstStyle/>
          <a:p>
            <a:pPr algn="l">
              <a:lnSpc>
                <a:spcPts val="1625"/>
              </a:lnSpc>
            </a:pPr>
            <a:r>
              <a:rPr sz="1300" b="1" i="0">
                <a:solidFill>
                  <a:srgbClr val="A8471F"/>
                </a:solidFill>
                <a:latin typeface="Playfair Display"/>
                <a:ea typeface="Songti SC"/>
              </a:rPr>
              <a:t>By the end of the course, students can present one finding</a:t>
            </a:r>
          </a:p>
        </p:txBody>
      </p:sp>
      <p:sp>
        <p:nvSpPr>
          <p:cNvPr id="19" name="TextBox 18"/>
          <p:cNvSpPr txBox="1"/>
          <p:nvPr/>
        </p:nvSpPr>
        <p:spPr>
          <a:xfrm>
            <a:off x="8415883" y="3762871"/>
            <a:ext cx="3191917" cy="1066800"/>
          </a:xfrm>
          <a:prstGeom prst="rect">
            <a:avLst/>
          </a:prstGeom>
          <a:noFill/>
        </p:spPr>
        <p:txBody>
          <a:bodyPr wrap="square" anchor="t" lIns="0" rIns="0" tIns="0" bIns="0">
            <a:noAutofit/>
          </a:bodyPr>
          <a:lstStyle/>
          <a:p>
            <a:pPr algn="l">
              <a:lnSpc>
                <a:spcPts val="2100"/>
              </a:lnSpc>
            </a:pPr>
            <a:r>
              <a:rPr sz="1400" b="0" i="0">
                <a:solidFill>
                  <a:srgbClr val="5F574C"/>
                </a:solidFill>
                <a:latin typeface="Inter"/>
                <a:ea typeface="PingFang SC"/>
              </a:rPr>
              <a:t>Pick the right chart type and explain one finding with a one-page chart — the endpoint of the pipeline.</a:t>
            </a:r>
          </a:p>
        </p:txBody>
      </p:sp>
      <p:sp>
        <p:nvSpPr>
          <p:cNvPr id="20" name="Rectangle 19"/>
          <p:cNvSpPr/>
          <p:nvPr/>
        </p:nvSpPr>
        <p:spPr>
          <a:xfrm>
            <a:off x="762000" y="5289550"/>
            <a:ext cx="10668000" cy="635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62000" y="5400675"/>
            <a:ext cx="10820400" cy="457200"/>
          </a:xfrm>
          <a:prstGeom prst="rect">
            <a:avLst/>
          </a:prstGeom>
          <a:noFill/>
        </p:spPr>
        <p:txBody>
          <a:bodyPr wrap="square" anchor="t" lIns="0" rIns="0" tIns="0" bIns="0">
            <a:noAutofit/>
          </a:bodyPr>
          <a:lstStyle/>
          <a:p>
            <a:pPr algn="l">
              <a:lnSpc>
                <a:spcPts val="1800"/>
              </a:lnSpc>
            </a:pPr>
            <a:r>
              <a:rPr sz="1200" b="0" i="0">
                <a:solidFill>
                  <a:srgbClr val="5F574C"/>
                </a:solidFill>
                <a:latin typeface="Inter"/>
                <a:ea typeface="PingFang SC"/>
              </a:rPr>
              <a:t>The three goals form a pipeline from raw data to a communicated finding. The eight-session syllabus on the next page follows this same sequence, so the schedule was built to serve the goals.</a:t>
            </a:r>
          </a:p>
        </p:txBody>
      </p:sp>
      <p:sp>
        <p:nvSpPr>
          <p:cNvPr id="22" name="TextBox 21"/>
          <p:cNvSpPr txBox="1"/>
          <p:nvPr/>
        </p:nvSpPr>
        <p:spPr>
          <a:xfrm>
            <a:off x="762000" y="6456680"/>
            <a:ext cx="1156097" cy="121920"/>
          </a:xfrm>
          <a:prstGeom prst="rect">
            <a:avLst/>
          </a:prstGeom>
          <a:noFill/>
        </p:spPr>
        <p:txBody>
          <a:bodyPr wrap="none" anchor="t" lIns="0" rIns="0" tIns="0" bIns="0">
            <a:noAutofit/>
          </a:bodyPr>
          <a:lstStyle/>
          <a:p>
            <a:pPr algn="l">
              <a:lnSpc>
                <a:spcPts val="960"/>
              </a:lnSpc>
            </a:pPr>
            <a:r>
              <a:rPr sz="800" b="0" i="0" spc="96">
                <a:solidFill>
                  <a:srgbClr val="5F574C"/>
                </a:solidFill>
                <a:latin typeface="Inter"/>
                <a:ea typeface="PingFang SC"/>
              </a:rPr>
              <a:t>DATA LITERACY 101</a:t>
            </a:r>
          </a:p>
        </p:txBody>
      </p:sp>
      <p:sp>
        <p:nvSpPr>
          <p:cNvPr id="23" name="TextBox 22"/>
          <p:cNvSpPr txBox="1"/>
          <p:nvPr/>
        </p:nvSpPr>
        <p:spPr>
          <a:xfrm>
            <a:off x="11021070" y="6456680"/>
            <a:ext cx="408930" cy="121920"/>
          </a:xfrm>
          <a:prstGeom prst="rect">
            <a:avLst/>
          </a:prstGeom>
          <a:noFill/>
        </p:spPr>
        <p:txBody>
          <a:bodyPr wrap="none" anchor="t" lIns="0" rIns="0" tIns="0" bIns="0">
            <a:noAutofit/>
          </a:bodyPr>
          <a:lstStyle/>
          <a:p>
            <a:pPr algn="l">
              <a:lnSpc>
                <a:spcPts val="960"/>
              </a:lnSpc>
            </a:pPr>
            <a:r>
              <a:rPr sz="800" b="0" i="0" spc="96">
                <a:solidFill>
                  <a:srgbClr val="5F574C"/>
                </a:solidFill>
                <a:latin typeface="Inter"/>
                <a:ea typeface="PingFang SC"/>
              </a:rPr>
              <a:t>05 / 10</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1E8"/>
        </a:solidFill>
        <a:effectLst/>
      </p:bgPr>
    </p:bg>
    <p:spTree>
      <p:nvGrpSpPr>
        <p:cNvPr id="1" name=""/>
        <p:cNvGrpSpPr/>
        <p:nvPr/>
      </p:nvGrpSpPr>
      <p:grpSpPr/>
      <p:sp>
        <p:nvSpPr>
          <p:cNvPr id="2" name="TextBox 1"/>
          <p:cNvSpPr txBox="1"/>
          <p:nvPr/>
        </p:nvSpPr>
        <p:spPr>
          <a:xfrm>
            <a:off x="762000" y="255905"/>
            <a:ext cx="1634877" cy="121920"/>
          </a:xfrm>
          <a:prstGeom prst="rect">
            <a:avLst/>
          </a:prstGeom>
          <a:noFill/>
        </p:spPr>
        <p:txBody>
          <a:bodyPr wrap="none" anchor="t" lIns="0" rIns="0" tIns="0" bIns="0">
            <a:noAutofit/>
          </a:bodyPr>
          <a:lstStyle/>
          <a:p>
            <a:pPr algn="l">
              <a:lnSpc>
                <a:spcPts val="960"/>
              </a:lnSpc>
            </a:pPr>
            <a:r>
              <a:rPr sz="800" b="0" i="0" spc="64">
                <a:solidFill>
                  <a:srgbClr val="5F574C"/>
                </a:solidFill>
                <a:latin typeface="Inter"/>
                <a:ea typeface="PingFang SC"/>
              </a:rPr>
              <a:t>COURSE DESIGN · SYLLABUS</a:t>
            </a:r>
          </a:p>
        </p:txBody>
      </p:sp>
      <p:sp>
        <p:nvSpPr>
          <p:cNvPr id="3" name="TextBox 2"/>
          <p:cNvSpPr txBox="1"/>
          <p:nvPr/>
        </p:nvSpPr>
        <p:spPr>
          <a:xfrm>
            <a:off x="10342959" y="255905"/>
            <a:ext cx="1087041" cy="121920"/>
          </a:xfrm>
          <a:prstGeom prst="rect">
            <a:avLst/>
          </a:prstGeom>
          <a:noFill/>
        </p:spPr>
        <p:txBody>
          <a:bodyPr wrap="none" anchor="t" lIns="0" rIns="0" tIns="0" bIns="0">
            <a:noAutofit/>
          </a:bodyPr>
          <a:lstStyle/>
          <a:p>
            <a:pPr algn="l">
              <a:lnSpc>
                <a:spcPts val="960"/>
              </a:lnSpc>
            </a:pPr>
            <a:r>
              <a:rPr sz="800" b="0" i="0" spc="64">
                <a:solidFill>
                  <a:srgbClr val="5F574C"/>
                </a:solidFill>
                <a:latin typeface="Inter"/>
                <a:ea typeface="PingFang SC"/>
              </a:rPr>
              <a:t>DATA LITERACY 101</a:t>
            </a:r>
          </a:p>
        </p:txBody>
      </p:sp>
      <p:sp>
        <p:nvSpPr>
          <p:cNvPr id="4" name="TextBox 3"/>
          <p:cNvSpPr txBox="1"/>
          <p:nvPr/>
        </p:nvSpPr>
        <p:spPr>
          <a:xfrm>
            <a:off x="762000" y="732790"/>
            <a:ext cx="11074400" cy="934680"/>
          </a:xfrm>
          <a:prstGeom prst="rect">
            <a:avLst/>
          </a:prstGeom>
          <a:noFill/>
        </p:spPr>
        <p:txBody>
          <a:bodyPr wrap="square" anchor="t" lIns="0" rIns="0" tIns="0" bIns="0">
            <a:noAutofit/>
          </a:bodyPr>
          <a:lstStyle/>
          <a:p>
            <a:pPr algn="l">
              <a:lnSpc>
                <a:spcPts val="3679"/>
              </a:lnSpc>
            </a:pPr>
            <a:r>
              <a:rPr sz="3200" b="1" i="0">
                <a:solidFill>
                  <a:srgbClr val="1E1B16"/>
                </a:solidFill>
                <a:latin typeface="Playfair Display"/>
                <a:ea typeface="Songti SC"/>
              </a:rPr>
              <a:t>Four weeks, eight hands-on sessions building skill step by step</a:t>
            </a:r>
          </a:p>
        </p:txBody>
      </p:sp>
      <p:sp>
        <p:nvSpPr>
          <p:cNvPr id="5" name="Rectangle 4"/>
          <p:cNvSpPr/>
          <p:nvPr/>
        </p:nvSpPr>
        <p:spPr>
          <a:xfrm>
            <a:off x="762000" y="1810941"/>
            <a:ext cx="10668000" cy="12700"/>
          </a:xfrm>
          <a:prstGeom prst="rect">
            <a:avLst/>
          </a:prstGeom>
          <a:solidFill>
            <a:srgbClr val="1E1B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62000" y="2152650"/>
            <a:ext cx="1262211" cy="355600"/>
          </a:xfrm>
          <a:prstGeom prst="rect">
            <a:avLst/>
          </a:prstGeom>
          <a:noFill/>
        </p:spPr>
        <p:txBody>
          <a:bodyPr wrap="none" anchor="t" lIns="0" rIns="0" tIns="0" bIns="0">
            <a:noAutofit/>
          </a:bodyPr>
          <a:lstStyle/>
          <a:p>
            <a:pPr algn="l">
              <a:lnSpc>
                <a:spcPts val="2800"/>
              </a:lnSpc>
            </a:pPr>
            <a:r>
              <a:rPr sz="2800" b="1" i="0">
                <a:solidFill>
                  <a:srgbClr val="A8471F"/>
                </a:solidFill>
                <a:latin typeface="Playfair Display"/>
                <a:ea typeface="Songti SC"/>
              </a:rPr>
              <a:t>4 weeks</a:t>
            </a:r>
          </a:p>
        </p:txBody>
      </p:sp>
      <p:sp>
        <p:nvSpPr>
          <p:cNvPr id="7" name="TextBox 6"/>
          <p:cNvSpPr txBox="1"/>
          <p:nvPr/>
        </p:nvSpPr>
        <p:spPr>
          <a:xfrm>
            <a:off x="762000" y="2506345"/>
            <a:ext cx="1011585" cy="182880"/>
          </a:xfrm>
          <a:prstGeom prst="rect">
            <a:avLst/>
          </a:prstGeom>
          <a:noFill/>
        </p:spPr>
        <p:txBody>
          <a:bodyPr wrap="none" anchor="t" lIns="0" rIns="0" tIns="0" bIns="0">
            <a:noAutofit/>
          </a:bodyPr>
          <a:lstStyle/>
          <a:p>
            <a:pPr algn="l">
              <a:lnSpc>
                <a:spcPts val="1439"/>
              </a:lnSpc>
            </a:pPr>
            <a:r>
              <a:rPr sz="1200" b="0" i="0">
                <a:solidFill>
                  <a:srgbClr val="5F574C"/>
                </a:solidFill>
                <a:latin typeface="Inter"/>
                <a:ea typeface="PingFang SC"/>
              </a:rPr>
              <a:t>Course length</a:t>
            </a:r>
          </a:p>
        </p:txBody>
      </p:sp>
      <p:sp>
        <p:nvSpPr>
          <p:cNvPr id="8" name="Rectangle 7"/>
          <p:cNvSpPr/>
          <p:nvPr/>
        </p:nvSpPr>
        <p:spPr>
          <a:xfrm>
            <a:off x="2329011" y="2095500"/>
            <a:ext cx="6350" cy="60960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640161" y="2152650"/>
            <a:ext cx="2812653" cy="355600"/>
          </a:xfrm>
          <a:prstGeom prst="rect">
            <a:avLst/>
          </a:prstGeom>
          <a:noFill/>
        </p:spPr>
        <p:txBody>
          <a:bodyPr wrap="none" anchor="t" lIns="0" rIns="0" tIns="0" bIns="0">
            <a:noAutofit/>
          </a:bodyPr>
          <a:lstStyle/>
          <a:p>
            <a:pPr algn="l">
              <a:lnSpc>
                <a:spcPts val="2800"/>
              </a:lnSpc>
            </a:pPr>
            <a:r>
              <a:rPr sz="2800" b="1" i="0">
                <a:solidFill>
                  <a:srgbClr val="A8471F"/>
                </a:solidFill>
                <a:latin typeface="Playfair Display"/>
                <a:ea typeface="Songti SC"/>
              </a:rPr>
              <a:t>2 sessions a week</a:t>
            </a:r>
          </a:p>
        </p:txBody>
      </p:sp>
      <p:sp>
        <p:nvSpPr>
          <p:cNvPr id="10" name="TextBox 9"/>
          <p:cNvSpPr txBox="1"/>
          <p:nvPr/>
        </p:nvSpPr>
        <p:spPr>
          <a:xfrm>
            <a:off x="2640161" y="2506345"/>
            <a:ext cx="1340892" cy="182880"/>
          </a:xfrm>
          <a:prstGeom prst="rect">
            <a:avLst/>
          </a:prstGeom>
          <a:noFill/>
        </p:spPr>
        <p:txBody>
          <a:bodyPr wrap="none" anchor="t" lIns="0" rIns="0" tIns="0" bIns="0">
            <a:noAutofit/>
          </a:bodyPr>
          <a:lstStyle/>
          <a:p>
            <a:pPr algn="l">
              <a:lnSpc>
                <a:spcPts val="1439"/>
              </a:lnSpc>
            </a:pPr>
            <a:r>
              <a:rPr sz="1200" b="0" i="0">
                <a:solidFill>
                  <a:srgbClr val="5F574C"/>
                </a:solidFill>
                <a:latin typeface="Inter"/>
                <a:ea typeface="PingFang SC"/>
              </a:rPr>
              <a:t>Session frequency</a:t>
            </a:r>
          </a:p>
        </p:txBody>
      </p:sp>
      <p:sp>
        <p:nvSpPr>
          <p:cNvPr id="11" name="Rectangle 10"/>
          <p:cNvSpPr/>
          <p:nvPr/>
        </p:nvSpPr>
        <p:spPr>
          <a:xfrm>
            <a:off x="5757614" y="2095500"/>
            <a:ext cx="6350" cy="60960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068764" y="2152650"/>
            <a:ext cx="1843732" cy="355600"/>
          </a:xfrm>
          <a:prstGeom prst="rect">
            <a:avLst/>
          </a:prstGeom>
          <a:noFill/>
        </p:spPr>
        <p:txBody>
          <a:bodyPr wrap="none" anchor="t" lIns="0" rIns="0" tIns="0" bIns="0">
            <a:noAutofit/>
          </a:bodyPr>
          <a:lstStyle/>
          <a:p>
            <a:pPr algn="l">
              <a:lnSpc>
                <a:spcPts val="2800"/>
              </a:lnSpc>
            </a:pPr>
            <a:r>
              <a:rPr sz="2800" b="1" i="0">
                <a:solidFill>
                  <a:srgbClr val="A8471F"/>
                </a:solidFill>
                <a:latin typeface="Playfair Display"/>
                <a:ea typeface="Songti SC"/>
              </a:rPr>
              <a:t>90 minutes</a:t>
            </a:r>
          </a:p>
        </p:txBody>
      </p:sp>
      <p:sp>
        <p:nvSpPr>
          <p:cNvPr id="13" name="TextBox 12"/>
          <p:cNvSpPr txBox="1"/>
          <p:nvPr/>
        </p:nvSpPr>
        <p:spPr>
          <a:xfrm>
            <a:off x="6068764" y="2506345"/>
            <a:ext cx="945753" cy="182880"/>
          </a:xfrm>
          <a:prstGeom prst="rect">
            <a:avLst/>
          </a:prstGeom>
          <a:noFill/>
        </p:spPr>
        <p:txBody>
          <a:bodyPr wrap="none" anchor="t" lIns="0" rIns="0" tIns="0" bIns="0">
            <a:noAutofit/>
          </a:bodyPr>
          <a:lstStyle/>
          <a:p>
            <a:pPr algn="l">
              <a:lnSpc>
                <a:spcPts val="1439"/>
              </a:lnSpc>
            </a:pPr>
            <a:r>
              <a:rPr sz="1200" b="0" i="0">
                <a:solidFill>
                  <a:srgbClr val="5F574C"/>
                </a:solidFill>
                <a:latin typeface="Inter"/>
                <a:ea typeface="PingFang SC"/>
              </a:rPr>
              <a:t>Each session</a:t>
            </a:r>
          </a:p>
        </p:txBody>
      </p:sp>
      <p:sp>
        <p:nvSpPr>
          <p:cNvPr id="14" name="Rectangle 13"/>
          <p:cNvSpPr/>
          <p:nvPr/>
        </p:nvSpPr>
        <p:spPr>
          <a:xfrm>
            <a:off x="8217297" y="2095500"/>
            <a:ext cx="6350" cy="60960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528447" y="2152650"/>
            <a:ext cx="1650057" cy="355600"/>
          </a:xfrm>
          <a:prstGeom prst="rect">
            <a:avLst/>
          </a:prstGeom>
          <a:noFill/>
        </p:spPr>
        <p:txBody>
          <a:bodyPr wrap="none" anchor="t" lIns="0" rIns="0" tIns="0" bIns="0">
            <a:noAutofit/>
          </a:bodyPr>
          <a:lstStyle/>
          <a:p>
            <a:pPr algn="l">
              <a:lnSpc>
                <a:spcPts val="2800"/>
              </a:lnSpc>
            </a:pPr>
            <a:r>
              <a:rPr sz="2800" b="1" i="0">
                <a:solidFill>
                  <a:srgbClr val="A8471F"/>
                </a:solidFill>
                <a:latin typeface="Playfair Display"/>
                <a:ea typeface="Songti SC"/>
              </a:rPr>
              <a:t>8 sessions</a:t>
            </a:r>
          </a:p>
        </p:txBody>
      </p:sp>
      <p:sp>
        <p:nvSpPr>
          <p:cNvPr id="16" name="TextBox 15"/>
          <p:cNvSpPr txBox="1"/>
          <p:nvPr/>
        </p:nvSpPr>
        <p:spPr>
          <a:xfrm>
            <a:off x="8528447" y="2506345"/>
            <a:ext cx="486668" cy="182880"/>
          </a:xfrm>
          <a:prstGeom prst="rect">
            <a:avLst/>
          </a:prstGeom>
          <a:noFill/>
        </p:spPr>
        <p:txBody>
          <a:bodyPr wrap="none" anchor="t" lIns="0" rIns="0" tIns="0" bIns="0">
            <a:noAutofit/>
          </a:bodyPr>
          <a:lstStyle/>
          <a:p>
            <a:pPr algn="l">
              <a:lnSpc>
                <a:spcPts val="1439"/>
              </a:lnSpc>
            </a:pPr>
            <a:r>
              <a:rPr sz="1200" b="0" i="0">
                <a:solidFill>
                  <a:srgbClr val="5F574C"/>
                </a:solidFill>
                <a:latin typeface="Inter"/>
                <a:ea typeface="PingFang SC"/>
              </a:rPr>
              <a:t>In total</a:t>
            </a:r>
          </a:p>
        </p:txBody>
      </p:sp>
      <p:sp>
        <p:nvSpPr>
          <p:cNvPr id="17" name="Rectangle 16"/>
          <p:cNvSpPr/>
          <p:nvPr/>
        </p:nvSpPr>
        <p:spPr>
          <a:xfrm>
            <a:off x="762000" y="2984500"/>
            <a:ext cx="10668000" cy="6350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762000" y="2984500"/>
            <a:ext cx="2667000" cy="63500"/>
          </a:xfrm>
          <a:prstGeom prst="rect">
            <a:avLst/>
          </a:prstGeom>
          <a:solidFill>
            <a:srgbClr val="C99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3429000" y="2984500"/>
            <a:ext cx="4000500" cy="63500"/>
          </a:xfrm>
          <a:prstGeom prst="rect">
            <a:avLst/>
          </a:prstGeom>
          <a:solidFill>
            <a:srgbClr val="C99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7429500" y="2984500"/>
            <a:ext cx="2667000" cy="63500"/>
          </a:xfrm>
          <a:prstGeom prst="rect">
            <a:avLst/>
          </a:prstGeom>
          <a:solidFill>
            <a:srgbClr val="C99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0096500" y="2984500"/>
            <a:ext cx="1333500" cy="63500"/>
          </a:xfrm>
          <a:prstGeom prst="rect">
            <a:avLst/>
          </a:prstGeom>
          <a:solidFill>
            <a:srgbClr val="A847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62000" y="3301365"/>
            <a:ext cx="2636639" cy="445135"/>
          </a:xfrm>
          <a:prstGeom prst="rect">
            <a:avLst/>
          </a:prstGeom>
          <a:noFill/>
        </p:spPr>
        <p:txBody>
          <a:bodyPr wrap="square" anchor="t" lIns="0" rIns="0" tIns="0" bIns="0">
            <a:noAutofit/>
          </a:bodyPr>
          <a:lstStyle/>
          <a:p>
            <a:pPr algn="l">
              <a:lnSpc>
                <a:spcPts val="1680"/>
              </a:lnSpc>
            </a:pPr>
            <a:r>
              <a:rPr sz="1400" b="1" i="0">
                <a:solidFill>
                  <a:srgbClr val="1E1B16"/>
                </a:solidFill>
                <a:latin typeface="Playfair Display"/>
                <a:ea typeface="Songti SC"/>
              </a:rPr>
              <a:t>Sessions 1–2</a:t>
            </a:r>
            <a:br/>
            <a:r>
              <a:rPr sz="1200" b="0" i="0">
                <a:solidFill>
                  <a:srgbClr val="5F574C"/>
                </a:solidFill>
                <a:latin typeface="Playfair Display"/>
                <a:ea typeface="Songti SC"/>
              </a:rPr>
              <a:t>Understand and clean data</a:t>
            </a:r>
          </a:p>
        </p:txBody>
      </p:sp>
      <p:sp>
        <p:nvSpPr>
          <p:cNvPr id="23" name="TextBox 22"/>
          <p:cNvSpPr txBox="1"/>
          <p:nvPr/>
        </p:nvSpPr>
        <p:spPr>
          <a:xfrm>
            <a:off x="762000" y="3900170"/>
            <a:ext cx="58440" cy="182880"/>
          </a:xfrm>
          <a:prstGeom prst="rect">
            <a:avLst/>
          </a:prstGeom>
          <a:noFill/>
        </p:spPr>
        <p:txBody>
          <a:bodyPr wrap="none" anchor="t" lIns="0" rIns="0" tIns="0" bIns="0">
            <a:noAutofit/>
          </a:bodyPr>
          <a:lstStyle/>
          <a:p>
            <a:pPr algn="l">
              <a:lnSpc>
                <a:spcPts val="1439"/>
              </a:lnSpc>
            </a:pPr>
            <a:r>
              <a:rPr sz="1200" b="1" i="0">
                <a:solidFill>
                  <a:srgbClr val="5F574C"/>
                </a:solidFill>
                <a:latin typeface="Playfair Display"/>
                <a:ea typeface="Songti SC"/>
              </a:rPr>
              <a:t>1</a:t>
            </a:r>
          </a:p>
        </p:txBody>
      </p:sp>
      <p:sp>
        <p:nvSpPr>
          <p:cNvPr id="24" name="TextBox 23"/>
          <p:cNvSpPr txBox="1"/>
          <p:nvPr/>
        </p:nvSpPr>
        <p:spPr>
          <a:xfrm>
            <a:off x="762000" y="4070985"/>
            <a:ext cx="2611239" cy="411470"/>
          </a:xfrm>
          <a:prstGeom prst="rect">
            <a:avLst/>
          </a:prstGeom>
          <a:noFill/>
        </p:spPr>
        <p:txBody>
          <a:bodyPr wrap="square" anchor="t" lIns="0" rIns="0" tIns="0" bIns="0">
            <a:noAutofit/>
          </a:bodyPr>
          <a:lstStyle/>
          <a:p>
            <a:pPr algn="l">
              <a:lnSpc>
                <a:spcPts val="1620"/>
              </a:lnSpc>
            </a:pPr>
            <a:r>
              <a:rPr sz="1200" b="0" i="0">
                <a:solidFill>
                  <a:srgbClr val="1E1B16"/>
                </a:solidFill>
                <a:latin typeface="Inter"/>
                <a:ea typeface="PingFang SC"/>
              </a:rPr>
              <a:t>Where data comes from: rows, columns and data types</a:t>
            </a:r>
          </a:p>
        </p:txBody>
      </p:sp>
      <p:sp>
        <p:nvSpPr>
          <p:cNvPr id="25" name="TextBox 24"/>
          <p:cNvSpPr txBox="1"/>
          <p:nvPr/>
        </p:nvSpPr>
        <p:spPr>
          <a:xfrm>
            <a:off x="762000" y="4616430"/>
            <a:ext cx="79772" cy="182880"/>
          </a:xfrm>
          <a:prstGeom prst="rect">
            <a:avLst/>
          </a:prstGeom>
          <a:noFill/>
        </p:spPr>
        <p:txBody>
          <a:bodyPr wrap="none" anchor="t" lIns="0" rIns="0" tIns="0" bIns="0">
            <a:noAutofit/>
          </a:bodyPr>
          <a:lstStyle/>
          <a:p>
            <a:pPr algn="l">
              <a:lnSpc>
                <a:spcPts val="1439"/>
              </a:lnSpc>
            </a:pPr>
            <a:r>
              <a:rPr sz="1200" b="1" i="0">
                <a:solidFill>
                  <a:srgbClr val="5F574C"/>
                </a:solidFill>
                <a:latin typeface="Playfair Display"/>
                <a:ea typeface="Songti SC"/>
              </a:rPr>
              <a:t>2</a:t>
            </a:r>
          </a:p>
        </p:txBody>
      </p:sp>
      <p:sp>
        <p:nvSpPr>
          <p:cNvPr id="26" name="TextBox 25"/>
          <p:cNvSpPr txBox="1"/>
          <p:nvPr/>
        </p:nvSpPr>
        <p:spPr>
          <a:xfrm>
            <a:off x="762000" y="4787245"/>
            <a:ext cx="2611239" cy="411470"/>
          </a:xfrm>
          <a:prstGeom prst="rect">
            <a:avLst/>
          </a:prstGeom>
          <a:noFill/>
        </p:spPr>
        <p:txBody>
          <a:bodyPr wrap="square" anchor="t" lIns="0" rIns="0" tIns="0" bIns="0">
            <a:noAutofit/>
          </a:bodyPr>
          <a:lstStyle/>
          <a:p>
            <a:pPr algn="l">
              <a:lnSpc>
                <a:spcPts val="1620"/>
              </a:lnSpc>
            </a:pPr>
            <a:r>
              <a:rPr sz="1200" b="0" i="0">
                <a:solidFill>
                  <a:srgbClr val="1E1B16"/>
                </a:solidFill>
                <a:latin typeface="Inter"/>
                <a:ea typeface="PingFang SC"/>
              </a:rPr>
              <a:t>Cleaning data: duplicates, consistent formats, blanks</a:t>
            </a:r>
          </a:p>
        </p:txBody>
      </p:sp>
      <p:sp>
        <p:nvSpPr>
          <p:cNvPr id="27" name="Rectangle 26"/>
          <p:cNvSpPr/>
          <p:nvPr/>
        </p:nvSpPr>
        <p:spPr>
          <a:xfrm>
            <a:off x="3424039" y="3276600"/>
            <a:ext cx="6350" cy="203324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3633589" y="3301365"/>
            <a:ext cx="3764657" cy="445135"/>
          </a:xfrm>
          <a:prstGeom prst="rect">
            <a:avLst/>
          </a:prstGeom>
          <a:noFill/>
        </p:spPr>
        <p:txBody>
          <a:bodyPr wrap="square" anchor="t" lIns="0" rIns="0" tIns="0" bIns="0">
            <a:noAutofit/>
          </a:bodyPr>
          <a:lstStyle/>
          <a:p>
            <a:pPr algn="l">
              <a:lnSpc>
                <a:spcPts val="1680"/>
              </a:lnSpc>
            </a:pPr>
            <a:r>
              <a:rPr sz="1400" b="1" i="0">
                <a:solidFill>
                  <a:srgbClr val="1E1B16"/>
                </a:solidFill>
                <a:latin typeface="Playfair Display"/>
                <a:ea typeface="Songti SC"/>
              </a:rPr>
              <a:t>Sessions 3–5</a:t>
            </a:r>
            <a:br/>
            <a:r>
              <a:rPr sz="1200" b="0" i="0">
                <a:solidFill>
                  <a:srgbClr val="5F574C"/>
                </a:solidFill>
                <a:latin typeface="Playfair Display"/>
                <a:ea typeface="Songti SC"/>
              </a:rPr>
              <a:t>Count and summarize</a:t>
            </a:r>
          </a:p>
        </p:txBody>
      </p:sp>
      <p:sp>
        <p:nvSpPr>
          <p:cNvPr id="29" name="TextBox 28"/>
          <p:cNvSpPr txBox="1"/>
          <p:nvPr/>
        </p:nvSpPr>
        <p:spPr>
          <a:xfrm>
            <a:off x="3633589" y="3900170"/>
            <a:ext cx="74315" cy="182880"/>
          </a:xfrm>
          <a:prstGeom prst="rect">
            <a:avLst/>
          </a:prstGeom>
          <a:noFill/>
        </p:spPr>
        <p:txBody>
          <a:bodyPr wrap="none" anchor="t" lIns="0" rIns="0" tIns="0" bIns="0">
            <a:noAutofit/>
          </a:bodyPr>
          <a:lstStyle/>
          <a:p>
            <a:pPr algn="l">
              <a:lnSpc>
                <a:spcPts val="1439"/>
              </a:lnSpc>
            </a:pPr>
            <a:r>
              <a:rPr sz="1200" b="1" i="0">
                <a:solidFill>
                  <a:srgbClr val="5F574C"/>
                </a:solidFill>
                <a:latin typeface="Playfair Display"/>
                <a:ea typeface="Songti SC"/>
              </a:rPr>
              <a:t>3</a:t>
            </a:r>
          </a:p>
        </p:txBody>
      </p:sp>
      <p:sp>
        <p:nvSpPr>
          <p:cNvPr id="30" name="TextBox 29"/>
          <p:cNvSpPr txBox="1"/>
          <p:nvPr/>
        </p:nvSpPr>
        <p:spPr>
          <a:xfrm>
            <a:off x="3633589" y="4070985"/>
            <a:ext cx="1422797" cy="205740"/>
          </a:xfrm>
          <a:prstGeom prst="rect">
            <a:avLst/>
          </a:prstGeom>
          <a:noFill/>
        </p:spPr>
        <p:txBody>
          <a:bodyPr wrap="none" anchor="t" lIns="0" rIns="0" tIns="0" bIns="0">
            <a:noAutofit/>
          </a:bodyPr>
          <a:lstStyle/>
          <a:p>
            <a:pPr algn="l">
              <a:lnSpc>
                <a:spcPts val="1620"/>
              </a:lnSpc>
            </a:pPr>
            <a:r>
              <a:rPr sz="1200" b="0" i="0">
                <a:solidFill>
                  <a:srgbClr val="1E1B16"/>
                </a:solidFill>
                <a:latin typeface="Inter"/>
                <a:ea typeface="PingFang SC"/>
              </a:rPr>
              <a:t>Sorting and filtering</a:t>
            </a:r>
          </a:p>
        </p:txBody>
      </p:sp>
      <p:sp>
        <p:nvSpPr>
          <p:cNvPr id="31" name="TextBox 30"/>
          <p:cNvSpPr txBox="1"/>
          <p:nvPr/>
        </p:nvSpPr>
        <p:spPr>
          <a:xfrm>
            <a:off x="3633589" y="4410700"/>
            <a:ext cx="80417" cy="182880"/>
          </a:xfrm>
          <a:prstGeom prst="rect">
            <a:avLst/>
          </a:prstGeom>
          <a:noFill/>
        </p:spPr>
        <p:txBody>
          <a:bodyPr wrap="none" anchor="t" lIns="0" rIns="0" tIns="0" bIns="0">
            <a:noAutofit/>
          </a:bodyPr>
          <a:lstStyle/>
          <a:p>
            <a:pPr algn="l">
              <a:lnSpc>
                <a:spcPts val="1439"/>
              </a:lnSpc>
            </a:pPr>
            <a:r>
              <a:rPr sz="1200" b="1" i="0">
                <a:solidFill>
                  <a:srgbClr val="5F574C"/>
                </a:solidFill>
                <a:latin typeface="Playfair Display"/>
                <a:ea typeface="Songti SC"/>
              </a:rPr>
              <a:t>4</a:t>
            </a:r>
          </a:p>
        </p:txBody>
      </p:sp>
      <p:sp>
        <p:nvSpPr>
          <p:cNvPr id="32" name="TextBox 31"/>
          <p:cNvSpPr txBox="1"/>
          <p:nvPr/>
        </p:nvSpPr>
        <p:spPr>
          <a:xfrm>
            <a:off x="3633589" y="4581515"/>
            <a:ext cx="3437186" cy="205740"/>
          </a:xfrm>
          <a:prstGeom prst="rect">
            <a:avLst/>
          </a:prstGeom>
          <a:noFill/>
        </p:spPr>
        <p:txBody>
          <a:bodyPr wrap="none" anchor="t" lIns="0" rIns="0" tIns="0" bIns="0">
            <a:noAutofit/>
          </a:bodyPr>
          <a:lstStyle/>
          <a:p>
            <a:pPr algn="l">
              <a:lnSpc>
                <a:spcPts val="1620"/>
              </a:lnSpc>
            </a:pPr>
            <a:r>
              <a:rPr sz="1200" b="0" i="0">
                <a:solidFill>
                  <a:srgbClr val="1E1B16"/>
                </a:solidFill>
                <a:latin typeface="Inter"/>
                <a:ea typeface="PingFang SC"/>
              </a:rPr>
              <a:t>Common functions: SUM, COUNT, AVERAGE, IF</a:t>
            </a:r>
          </a:p>
        </p:txBody>
      </p:sp>
      <p:sp>
        <p:nvSpPr>
          <p:cNvPr id="33" name="TextBox 32"/>
          <p:cNvSpPr txBox="1"/>
          <p:nvPr/>
        </p:nvSpPr>
        <p:spPr>
          <a:xfrm>
            <a:off x="3633589" y="4921230"/>
            <a:ext cx="70048" cy="182880"/>
          </a:xfrm>
          <a:prstGeom prst="rect">
            <a:avLst/>
          </a:prstGeom>
          <a:noFill/>
        </p:spPr>
        <p:txBody>
          <a:bodyPr wrap="none" anchor="t" lIns="0" rIns="0" tIns="0" bIns="0">
            <a:noAutofit/>
          </a:bodyPr>
          <a:lstStyle/>
          <a:p>
            <a:pPr algn="l">
              <a:lnSpc>
                <a:spcPts val="1439"/>
              </a:lnSpc>
            </a:pPr>
            <a:r>
              <a:rPr sz="1200" b="1" i="0">
                <a:solidFill>
                  <a:srgbClr val="5F574C"/>
                </a:solidFill>
                <a:latin typeface="Playfair Display"/>
                <a:ea typeface="Songti SC"/>
              </a:rPr>
              <a:t>5</a:t>
            </a:r>
          </a:p>
        </p:txBody>
      </p:sp>
      <p:sp>
        <p:nvSpPr>
          <p:cNvPr id="34" name="TextBox 33"/>
          <p:cNvSpPr txBox="1"/>
          <p:nvPr/>
        </p:nvSpPr>
        <p:spPr>
          <a:xfrm>
            <a:off x="3633589" y="5092045"/>
            <a:ext cx="1861840" cy="205740"/>
          </a:xfrm>
          <a:prstGeom prst="rect">
            <a:avLst/>
          </a:prstGeom>
          <a:noFill/>
        </p:spPr>
        <p:txBody>
          <a:bodyPr wrap="none" anchor="t" lIns="0" rIns="0" tIns="0" bIns="0">
            <a:noAutofit/>
          </a:bodyPr>
          <a:lstStyle/>
          <a:p>
            <a:pPr algn="l">
              <a:lnSpc>
                <a:spcPts val="1620"/>
              </a:lnSpc>
            </a:pPr>
            <a:r>
              <a:rPr sz="1200" b="0" i="0">
                <a:solidFill>
                  <a:srgbClr val="1E1B16"/>
                </a:solidFill>
                <a:latin typeface="Inter"/>
                <a:ea typeface="PingFang SC"/>
              </a:rPr>
              <a:t>Subtotals and pivot tables</a:t>
            </a:r>
          </a:p>
        </p:txBody>
      </p:sp>
      <p:sp>
        <p:nvSpPr>
          <p:cNvPr id="35" name="Rectangle 34"/>
          <p:cNvSpPr/>
          <p:nvPr/>
        </p:nvSpPr>
        <p:spPr>
          <a:xfrm>
            <a:off x="7423646" y="3276600"/>
            <a:ext cx="6350" cy="203324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7633196" y="3301365"/>
            <a:ext cx="2433836" cy="445135"/>
          </a:xfrm>
          <a:prstGeom prst="rect">
            <a:avLst/>
          </a:prstGeom>
          <a:noFill/>
        </p:spPr>
        <p:txBody>
          <a:bodyPr wrap="square" anchor="t" lIns="0" rIns="0" tIns="0" bIns="0">
            <a:noAutofit/>
          </a:bodyPr>
          <a:lstStyle/>
          <a:p>
            <a:pPr algn="l">
              <a:lnSpc>
                <a:spcPts val="1680"/>
              </a:lnSpc>
            </a:pPr>
            <a:r>
              <a:rPr sz="1400" b="1" i="0">
                <a:solidFill>
                  <a:srgbClr val="1E1B16"/>
                </a:solidFill>
                <a:latin typeface="Playfair Display"/>
                <a:ea typeface="Songti SC"/>
              </a:rPr>
              <a:t>Sessions 6–7</a:t>
            </a:r>
            <a:br/>
            <a:r>
              <a:rPr sz="1200" b="0" i="0">
                <a:solidFill>
                  <a:srgbClr val="5F574C"/>
                </a:solidFill>
                <a:latin typeface="Playfair Display"/>
                <a:ea typeface="Songti SC"/>
              </a:rPr>
              <a:t>Chart and communicate</a:t>
            </a:r>
          </a:p>
        </p:txBody>
      </p:sp>
      <p:sp>
        <p:nvSpPr>
          <p:cNvPr id="37" name="TextBox 36"/>
          <p:cNvSpPr txBox="1"/>
          <p:nvPr/>
        </p:nvSpPr>
        <p:spPr>
          <a:xfrm>
            <a:off x="7633196" y="3900170"/>
            <a:ext cx="85576" cy="182880"/>
          </a:xfrm>
          <a:prstGeom prst="rect">
            <a:avLst/>
          </a:prstGeom>
          <a:noFill/>
        </p:spPr>
        <p:txBody>
          <a:bodyPr wrap="none" anchor="t" lIns="0" rIns="0" tIns="0" bIns="0">
            <a:noAutofit/>
          </a:bodyPr>
          <a:lstStyle/>
          <a:p>
            <a:pPr algn="l">
              <a:lnSpc>
                <a:spcPts val="1439"/>
              </a:lnSpc>
            </a:pPr>
            <a:r>
              <a:rPr sz="1200" b="1" i="0">
                <a:solidFill>
                  <a:srgbClr val="5F574C"/>
                </a:solidFill>
                <a:latin typeface="Playfair Display"/>
                <a:ea typeface="Songti SC"/>
              </a:rPr>
              <a:t>6</a:t>
            </a:r>
          </a:p>
        </p:txBody>
      </p:sp>
      <p:sp>
        <p:nvSpPr>
          <p:cNvPr id="38" name="TextBox 37"/>
          <p:cNvSpPr txBox="1"/>
          <p:nvPr/>
        </p:nvSpPr>
        <p:spPr>
          <a:xfrm>
            <a:off x="7633196" y="4070985"/>
            <a:ext cx="2408436" cy="411470"/>
          </a:xfrm>
          <a:prstGeom prst="rect">
            <a:avLst/>
          </a:prstGeom>
          <a:noFill/>
        </p:spPr>
        <p:txBody>
          <a:bodyPr wrap="square" anchor="t" lIns="0" rIns="0" tIns="0" bIns="0">
            <a:noAutofit/>
          </a:bodyPr>
          <a:lstStyle/>
          <a:p>
            <a:pPr algn="l">
              <a:lnSpc>
                <a:spcPts val="1620"/>
              </a:lnSpc>
            </a:pPr>
            <a:r>
              <a:rPr sz="1200" b="0" i="0">
                <a:solidFill>
                  <a:srgbClr val="1E1B16"/>
                </a:solidFill>
                <a:latin typeface="Inter"/>
                <a:ea typeface="PingFang SC"/>
              </a:rPr>
              <a:t>Picking a chart: bar, line and pie</a:t>
            </a:r>
          </a:p>
        </p:txBody>
      </p:sp>
      <p:sp>
        <p:nvSpPr>
          <p:cNvPr id="39" name="TextBox 38"/>
          <p:cNvSpPr txBox="1"/>
          <p:nvPr/>
        </p:nvSpPr>
        <p:spPr>
          <a:xfrm>
            <a:off x="7633196" y="4616430"/>
            <a:ext cx="69404" cy="182880"/>
          </a:xfrm>
          <a:prstGeom prst="rect">
            <a:avLst/>
          </a:prstGeom>
          <a:noFill/>
        </p:spPr>
        <p:txBody>
          <a:bodyPr wrap="none" anchor="t" lIns="0" rIns="0" tIns="0" bIns="0">
            <a:noAutofit/>
          </a:bodyPr>
          <a:lstStyle/>
          <a:p>
            <a:pPr algn="l">
              <a:lnSpc>
                <a:spcPts val="1439"/>
              </a:lnSpc>
            </a:pPr>
            <a:r>
              <a:rPr sz="1200" b="1" i="0">
                <a:solidFill>
                  <a:srgbClr val="5F574C"/>
                </a:solidFill>
                <a:latin typeface="Playfair Display"/>
                <a:ea typeface="Songti SC"/>
              </a:rPr>
              <a:t>7</a:t>
            </a:r>
          </a:p>
        </p:txBody>
      </p:sp>
      <p:sp>
        <p:nvSpPr>
          <p:cNvPr id="40" name="TextBox 39"/>
          <p:cNvSpPr txBox="1"/>
          <p:nvPr/>
        </p:nvSpPr>
        <p:spPr>
          <a:xfrm>
            <a:off x="7633196" y="4787245"/>
            <a:ext cx="1607641" cy="205740"/>
          </a:xfrm>
          <a:prstGeom prst="rect">
            <a:avLst/>
          </a:prstGeom>
          <a:noFill/>
        </p:spPr>
        <p:txBody>
          <a:bodyPr wrap="none" anchor="t" lIns="0" rIns="0" tIns="0" bIns="0">
            <a:noAutofit/>
          </a:bodyPr>
          <a:lstStyle/>
          <a:p>
            <a:pPr algn="l">
              <a:lnSpc>
                <a:spcPts val="1620"/>
              </a:lnSpc>
            </a:pPr>
            <a:r>
              <a:rPr sz="1200" b="0" i="0">
                <a:solidFill>
                  <a:srgbClr val="1E1B16"/>
                </a:solidFill>
                <a:latin typeface="Inter"/>
                <a:ea typeface="PingFang SC"/>
              </a:rPr>
              <a:t>One chart, one finding</a:t>
            </a:r>
          </a:p>
        </p:txBody>
      </p:sp>
      <p:sp>
        <p:nvSpPr>
          <p:cNvPr id="41" name="Rectangle 40"/>
          <p:cNvSpPr/>
          <p:nvPr/>
        </p:nvSpPr>
        <p:spPr>
          <a:xfrm>
            <a:off x="10092432" y="3276600"/>
            <a:ext cx="6350" cy="203324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10301982" y="3301365"/>
            <a:ext cx="1218259" cy="445135"/>
          </a:xfrm>
          <a:prstGeom prst="rect">
            <a:avLst/>
          </a:prstGeom>
          <a:noFill/>
        </p:spPr>
        <p:txBody>
          <a:bodyPr wrap="square" anchor="t" lIns="0" rIns="0" tIns="0" bIns="0">
            <a:noAutofit/>
          </a:bodyPr>
          <a:lstStyle/>
          <a:p>
            <a:pPr algn="l">
              <a:lnSpc>
                <a:spcPts val="1680"/>
              </a:lnSpc>
            </a:pPr>
            <a:r>
              <a:rPr sz="1400" b="1" i="0">
                <a:solidFill>
                  <a:srgbClr val="A8471F"/>
                </a:solidFill>
                <a:latin typeface="Playfair Display"/>
                <a:ea typeface="Songti SC"/>
              </a:rPr>
              <a:t>Session 8</a:t>
            </a:r>
            <a:br/>
            <a:r>
              <a:rPr sz="1200" b="0" i="0">
                <a:solidFill>
                  <a:srgbClr val="5F574C"/>
                </a:solidFill>
                <a:latin typeface="Playfair Display"/>
                <a:ea typeface="Songti SC"/>
              </a:rPr>
              <a:t>Present</a:t>
            </a:r>
          </a:p>
        </p:txBody>
      </p:sp>
      <p:sp>
        <p:nvSpPr>
          <p:cNvPr id="43" name="TextBox 42"/>
          <p:cNvSpPr txBox="1"/>
          <p:nvPr/>
        </p:nvSpPr>
        <p:spPr>
          <a:xfrm>
            <a:off x="10301982" y="3900170"/>
            <a:ext cx="85477" cy="182880"/>
          </a:xfrm>
          <a:prstGeom prst="rect">
            <a:avLst/>
          </a:prstGeom>
          <a:noFill/>
        </p:spPr>
        <p:txBody>
          <a:bodyPr wrap="none" anchor="t" lIns="0" rIns="0" tIns="0" bIns="0">
            <a:noAutofit/>
          </a:bodyPr>
          <a:lstStyle/>
          <a:p>
            <a:pPr algn="l">
              <a:lnSpc>
                <a:spcPts val="1439"/>
              </a:lnSpc>
            </a:pPr>
            <a:r>
              <a:rPr sz="1200" b="1" i="0">
                <a:solidFill>
                  <a:srgbClr val="A8471F"/>
                </a:solidFill>
                <a:latin typeface="Playfair Display"/>
                <a:ea typeface="Songti SC"/>
              </a:rPr>
              <a:t>8</a:t>
            </a:r>
          </a:p>
        </p:txBody>
      </p:sp>
      <p:sp>
        <p:nvSpPr>
          <p:cNvPr id="44" name="TextBox 43"/>
          <p:cNvSpPr txBox="1"/>
          <p:nvPr/>
        </p:nvSpPr>
        <p:spPr>
          <a:xfrm>
            <a:off x="10301982" y="4070985"/>
            <a:ext cx="1218259" cy="617200"/>
          </a:xfrm>
          <a:prstGeom prst="rect">
            <a:avLst/>
          </a:prstGeom>
          <a:noFill/>
        </p:spPr>
        <p:txBody>
          <a:bodyPr wrap="square" anchor="t" lIns="0" rIns="0" tIns="0" bIns="0">
            <a:noAutofit/>
          </a:bodyPr>
          <a:lstStyle/>
          <a:p>
            <a:pPr algn="l">
              <a:lnSpc>
                <a:spcPts val="1620"/>
              </a:lnSpc>
            </a:pPr>
            <a:r>
              <a:rPr sz="1200" b="0" i="0">
                <a:solidFill>
                  <a:srgbClr val="1E1B16"/>
                </a:solidFill>
                <a:latin typeface="Inter"/>
                <a:ea typeface="PingFang SC"/>
              </a:rPr>
              <a:t>Final group presentations and feedback</a:t>
            </a:r>
          </a:p>
        </p:txBody>
      </p:sp>
      <p:sp>
        <p:nvSpPr>
          <p:cNvPr id="45" name="Rectangle 44"/>
          <p:cNvSpPr/>
          <p:nvPr/>
        </p:nvSpPr>
        <p:spPr>
          <a:xfrm>
            <a:off x="762000" y="5416550"/>
            <a:ext cx="10668000" cy="635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762000" y="5553075"/>
            <a:ext cx="10820400" cy="457200"/>
          </a:xfrm>
          <a:prstGeom prst="rect">
            <a:avLst/>
          </a:prstGeom>
          <a:noFill/>
        </p:spPr>
        <p:txBody>
          <a:bodyPr wrap="square" anchor="t" lIns="0" rIns="0" tIns="0" bIns="0">
            <a:noAutofit/>
          </a:bodyPr>
          <a:lstStyle/>
          <a:p>
            <a:pPr algn="l">
              <a:lnSpc>
                <a:spcPts val="1800"/>
              </a:lnSpc>
            </a:pPr>
            <a:r>
              <a:rPr sz="1200" b="0" i="0">
                <a:solidFill>
                  <a:srgbClr val="5F574C"/>
                </a:solidFill>
                <a:latin typeface="Inter"/>
                <a:ea typeface="PingFang SC"/>
              </a:rPr>
              <a:t>The eight sessions move in the same order as the three goals — from raw data, to answering questions, to one communicated finding — so the syllabus was built to serve the goals rather than the reverse.</a:t>
            </a:r>
          </a:p>
        </p:txBody>
      </p:sp>
      <p:sp>
        <p:nvSpPr>
          <p:cNvPr id="47" name="TextBox 46"/>
          <p:cNvSpPr txBox="1"/>
          <p:nvPr/>
        </p:nvSpPr>
        <p:spPr>
          <a:xfrm>
            <a:off x="762000" y="6482080"/>
            <a:ext cx="1960215" cy="121920"/>
          </a:xfrm>
          <a:prstGeom prst="rect">
            <a:avLst/>
          </a:prstGeom>
          <a:noFill/>
        </p:spPr>
        <p:txBody>
          <a:bodyPr wrap="none" anchor="t" lIns="0" rIns="0" tIns="0" bIns="0">
            <a:noAutofit/>
          </a:bodyPr>
          <a:lstStyle/>
          <a:p>
            <a:pPr algn="l">
              <a:lnSpc>
                <a:spcPts val="960"/>
              </a:lnSpc>
            </a:pPr>
            <a:r>
              <a:rPr sz="800" b="0" i="0" spc="64">
                <a:solidFill>
                  <a:srgbClr val="5F574C"/>
                </a:solidFill>
                <a:latin typeface="Inter"/>
                <a:ea typeface="PingFang SC"/>
              </a:rPr>
              <a:t>CURRICULUM COMMITTEE REVIEW</a:t>
            </a:r>
          </a:p>
        </p:txBody>
      </p:sp>
      <p:sp>
        <p:nvSpPr>
          <p:cNvPr id="48" name="TextBox 47"/>
          <p:cNvSpPr txBox="1"/>
          <p:nvPr/>
        </p:nvSpPr>
        <p:spPr>
          <a:xfrm>
            <a:off x="11046817" y="6482080"/>
            <a:ext cx="383183" cy="121920"/>
          </a:xfrm>
          <a:prstGeom prst="rect">
            <a:avLst/>
          </a:prstGeom>
          <a:noFill/>
        </p:spPr>
        <p:txBody>
          <a:bodyPr wrap="none" anchor="t" lIns="0" rIns="0" tIns="0" bIns="0">
            <a:noAutofit/>
          </a:bodyPr>
          <a:lstStyle/>
          <a:p>
            <a:pPr algn="l">
              <a:lnSpc>
                <a:spcPts val="960"/>
              </a:lnSpc>
            </a:pPr>
            <a:r>
              <a:rPr sz="800" b="0" i="0" spc="64">
                <a:solidFill>
                  <a:srgbClr val="5F574C"/>
                </a:solidFill>
                <a:latin typeface="Inter"/>
                <a:ea typeface="PingFang SC"/>
              </a:rPr>
              <a:t>06 / 10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1E8"/>
        </a:solidFill>
        <a:effectLst/>
      </p:bgPr>
    </p:bg>
    <p:spTree>
      <p:nvGrpSpPr>
        <p:cNvPr id="1" name=""/>
        <p:cNvGrpSpPr/>
        <p:nvPr/>
      </p:nvGrpSpPr>
      <p:grpSpPr/>
      <p:sp>
        <p:nvSpPr>
          <p:cNvPr id="2" name="TextBox 1"/>
          <p:cNvSpPr txBox="1"/>
          <p:nvPr/>
        </p:nvSpPr>
        <p:spPr>
          <a:xfrm>
            <a:off x="762000" y="281305"/>
            <a:ext cx="1113334" cy="121920"/>
          </a:xfrm>
          <a:prstGeom prst="rect">
            <a:avLst/>
          </a:prstGeom>
          <a:noFill/>
        </p:spPr>
        <p:txBody>
          <a:bodyPr wrap="none" anchor="t" lIns="0" rIns="0" tIns="0" bIns="0">
            <a:noAutofit/>
          </a:bodyPr>
          <a:lstStyle/>
          <a:p>
            <a:pPr algn="l">
              <a:lnSpc>
                <a:spcPts val="960"/>
              </a:lnSpc>
            </a:pPr>
            <a:r>
              <a:rPr sz="800" b="0" i="0" spc="96">
                <a:solidFill>
                  <a:srgbClr val="5F574C"/>
                </a:solidFill>
                <a:latin typeface="Inter"/>
                <a:ea typeface="PingFang SC"/>
              </a:rPr>
              <a:t>TEACHING DESIGN</a:t>
            </a:r>
          </a:p>
        </p:txBody>
      </p:sp>
      <p:sp>
        <p:nvSpPr>
          <p:cNvPr id="3" name="TextBox 2"/>
          <p:cNvSpPr txBox="1"/>
          <p:nvPr/>
        </p:nvSpPr>
        <p:spPr>
          <a:xfrm>
            <a:off x="8427145" y="281305"/>
            <a:ext cx="3002855" cy="121920"/>
          </a:xfrm>
          <a:prstGeom prst="rect">
            <a:avLst/>
          </a:prstGeom>
          <a:noFill/>
        </p:spPr>
        <p:txBody>
          <a:bodyPr wrap="none" anchor="t" lIns="0" rIns="0" tIns="0" bIns="0">
            <a:noAutofit/>
          </a:bodyPr>
          <a:lstStyle/>
          <a:p>
            <a:pPr algn="l">
              <a:lnSpc>
                <a:spcPts val="960"/>
              </a:lnSpc>
            </a:pPr>
            <a:r>
              <a:rPr sz="800" b="0" i="0" spc="96">
                <a:solidFill>
                  <a:srgbClr val="5F574C"/>
                </a:solidFill>
                <a:latin typeface="Inter"/>
                <a:ea typeface="PingFang SC"/>
              </a:rPr>
              <a:t>DATA LITERACY 101 — COURSE DESIGN OVERVIEW</a:t>
            </a:r>
          </a:p>
        </p:txBody>
      </p:sp>
      <p:sp>
        <p:nvSpPr>
          <p:cNvPr id="4" name="TextBox 3"/>
          <p:cNvSpPr txBox="1"/>
          <p:nvPr/>
        </p:nvSpPr>
        <p:spPr>
          <a:xfrm>
            <a:off x="762000" y="1068546"/>
            <a:ext cx="9759851" cy="467360"/>
          </a:xfrm>
          <a:prstGeom prst="rect">
            <a:avLst/>
          </a:prstGeom>
          <a:noFill/>
        </p:spPr>
        <p:txBody>
          <a:bodyPr wrap="none" anchor="t" lIns="0" rIns="0" tIns="0" bIns="0">
            <a:noAutofit/>
          </a:bodyPr>
          <a:lstStyle/>
          <a:p>
            <a:pPr algn="l">
              <a:lnSpc>
                <a:spcPts val="3679"/>
              </a:lnSpc>
            </a:pPr>
            <a:r>
              <a:rPr sz="3200" b="1" i="0">
                <a:solidFill>
                  <a:srgbClr val="1E1B16"/>
                </a:solidFill>
                <a:latin typeface="Playfair Display"/>
                <a:ea typeface="Songti SC"/>
              </a:rPr>
              <a:t>Every session: short demo, then most time hands-on</a:t>
            </a:r>
          </a:p>
        </p:txBody>
      </p:sp>
      <p:sp>
        <p:nvSpPr>
          <p:cNvPr id="5" name="Rectangle 4"/>
          <p:cNvSpPr/>
          <p:nvPr/>
        </p:nvSpPr>
        <p:spPr>
          <a:xfrm>
            <a:off x="762000" y="1773833"/>
            <a:ext cx="10668000" cy="12700"/>
          </a:xfrm>
          <a:prstGeom prst="rect">
            <a:avLst/>
          </a:prstGeom>
          <a:solidFill>
            <a:srgbClr val="1E1B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62000" y="2247900"/>
            <a:ext cx="9702800" cy="800100"/>
          </a:xfrm>
          <a:prstGeom prst="rect">
            <a:avLst/>
          </a:prstGeom>
          <a:noFill/>
        </p:spPr>
        <p:txBody>
          <a:bodyPr wrap="square" anchor="t" lIns="0" rIns="0" tIns="0" bIns="0">
            <a:noAutofit/>
          </a:bodyPr>
          <a:lstStyle/>
          <a:p>
            <a:pPr algn="l">
              <a:lnSpc>
                <a:spcPts val="2100"/>
              </a:lnSpc>
            </a:pPr>
            <a:r>
              <a:rPr sz="1400" b="0" i="0">
                <a:solidFill>
                  <a:srgbClr val="1E1B16"/>
                </a:solidFill>
                <a:latin typeface="Inter"/>
                <a:ea typeface="PingFang SC"/>
              </a:rPr>
              <a:t>Each of the eight 90-minute sessions follows the same rhythm: a brief explanation and demonstration at the start, then the clear majority of the time spent practising, with the instructor and a teaching assistant walking around to help as students work.</a:t>
            </a:r>
          </a:p>
        </p:txBody>
      </p:sp>
      <p:sp>
        <p:nvSpPr>
          <p:cNvPr id="7" name="Rectangle 6"/>
          <p:cNvSpPr/>
          <p:nvPr/>
        </p:nvSpPr>
        <p:spPr>
          <a:xfrm>
            <a:off x="762000" y="3302000"/>
            <a:ext cx="2368550" cy="76200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3117850" y="3302000"/>
            <a:ext cx="12700" cy="762000"/>
          </a:xfrm>
          <a:prstGeom prst="rect">
            <a:avLst/>
          </a:prstGeom>
          <a:solidFill>
            <a:srgbClr val="1E1B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446808" y="3520440"/>
            <a:ext cx="986234" cy="365760"/>
          </a:xfrm>
          <a:prstGeom prst="rect">
            <a:avLst/>
          </a:prstGeom>
          <a:noFill/>
        </p:spPr>
        <p:txBody>
          <a:bodyPr wrap="none" anchor="t" lIns="0" rIns="0" tIns="0" bIns="0">
            <a:noAutofit/>
          </a:bodyPr>
          <a:lstStyle/>
          <a:p>
            <a:pPr algn="l">
              <a:lnSpc>
                <a:spcPts val="2879"/>
              </a:lnSpc>
            </a:pPr>
            <a:r>
              <a:rPr sz="2400" b="1" i="0">
                <a:solidFill>
                  <a:srgbClr val="1E1B16"/>
                </a:solidFill>
                <a:latin typeface="Playfair Display"/>
                <a:ea typeface="Songti SC"/>
              </a:rPr>
              <a:t>20 min</a:t>
            </a:r>
          </a:p>
        </p:txBody>
      </p:sp>
      <p:sp>
        <p:nvSpPr>
          <p:cNvPr id="10" name="Rectangle 9"/>
          <p:cNvSpPr/>
          <p:nvPr/>
        </p:nvSpPr>
        <p:spPr>
          <a:xfrm>
            <a:off x="3130550" y="3302000"/>
            <a:ext cx="7112000" cy="762000"/>
          </a:xfrm>
          <a:prstGeom prst="rect">
            <a:avLst/>
          </a:prstGeom>
          <a:solidFill>
            <a:srgbClr val="A847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187629" y="3520440"/>
            <a:ext cx="997793" cy="365760"/>
          </a:xfrm>
          <a:prstGeom prst="rect">
            <a:avLst/>
          </a:prstGeom>
          <a:noFill/>
        </p:spPr>
        <p:txBody>
          <a:bodyPr wrap="none" anchor="t" lIns="0" rIns="0" tIns="0" bIns="0">
            <a:noAutofit/>
          </a:bodyPr>
          <a:lstStyle/>
          <a:p>
            <a:pPr algn="l">
              <a:lnSpc>
                <a:spcPts val="2879"/>
              </a:lnSpc>
            </a:pPr>
            <a:r>
              <a:rPr sz="2400" b="1" i="0">
                <a:solidFill>
                  <a:srgbClr val="FBF8F2"/>
                </a:solidFill>
                <a:latin typeface="Playfair Display"/>
                <a:ea typeface="Songti SC"/>
              </a:rPr>
              <a:t>60 min</a:t>
            </a:r>
          </a:p>
        </p:txBody>
      </p:sp>
      <p:sp>
        <p:nvSpPr>
          <p:cNvPr id="12" name="Rectangle 11"/>
          <p:cNvSpPr/>
          <p:nvPr/>
        </p:nvSpPr>
        <p:spPr>
          <a:xfrm>
            <a:off x="10242550" y="3302000"/>
            <a:ext cx="1187450" cy="762000"/>
          </a:xfrm>
          <a:prstGeom prst="rect">
            <a:avLst/>
          </a:prstGeom>
          <a:solidFill>
            <a:srgbClr val="C99A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10242550" y="3302000"/>
            <a:ext cx="12700" cy="762000"/>
          </a:xfrm>
          <a:prstGeom prst="rect">
            <a:avLst/>
          </a:prstGeom>
          <a:solidFill>
            <a:srgbClr val="1E1B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0712004" y="3548062"/>
            <a:ext cx="261193" cy="304800"/>
          </a:xfrm>
          <a:prstGeom prst="rect">
            <a:avLst/>
          </a:prstGeom>
          <a:noFill/>
        </p:spPr>
        <p:txBody>
          <a:bodyPr wrap="none" anchor="t" lIns="0" rIns="0" tIns="0" bIns="0">
            <a:noAutofit/>
          </a:bodyPr>
          <a:lstStyle/>
          <a:p>
            <a:pPr algn="l">
              <a:lnSpc>
                <a:spcPts val="2400"/>
              </a:lnSpc>
            </a:pPr>
            <a:r>
              <a:rPr sz="2000" b="1" i="0">
                <a:solidFill>
                  <a:srgbClr val="1E1B16"/>
                </a:solidFill>
                <a:latin typeface="Playfair Display"/>
                <a:ea typeface="Songti SC"/>
              </a:rPr>
              <a:t>10</a:t>
            </a:r>
          </a:p>
        </p:txBody>
      </p:sp>
      <p:sp>
        <p:nvSpPr>
          <p:cNvPr id="15" name="TextBox 14"/>
          <p:cNvSpPr txBox="1"/>
          <p:nvPr/>
        </p:nvSpPr>
        <p:spPr>
          <a:xfrm>
            <a:off x="762000" y="4271645"/>
            <a:ext cx="1596132" cy="182880"/>
          </a:xfrm>
          <a:prstGeom prst="rect">
            <a:avLst/>
          </a:prstGeom>
          <a:noFill/>
        </p:spPr>
        <p:txBody>
          <a:bodyPr wrap="none" anchor="t" lIns="0" rIns="0" tIns="0" bIns="0">
            <a:noAutofit/>
          </a:bodyPr>
          <a:lstStyle/>
          <a:p>
            <a:pPr algn="l">
              <a:lnSpc>
                <a:spcPts val="1439"/>
              </a:lnSpc>
            </a:pPr>
            <a:r>
              <a:rPr sz="1200" b="0" i="0">
                <a:solidFill>
                  <a:srgbClr val="5F574C"/>
                </a:solidFill>
                <a:latin typeface="Inter"/>
                <a:ea typeface="PingFang SC"/>
              </a:rPr>
              <a:t>Explanation and demo</a:t>
            </a:r>
          </a:p>
        </p:txBody>
      </p:sp>
      <p:sp>
        <p:nvSpPr>
          <p:cNvPr id="16" name="TextBox 15"/>
          <p:cNvSpPr txBox="1"/>
          <p:nvPr/>
        </p:nvSpPr>
        <p:spPr>
          <a:xfrm>
            <a:off x="3130550" y="4271645"/>
            <a:ext cx="3621137" cy="182880"/>
          </a:xfrm>
          <a:prstGeom prst="rect">
            <a:avLst/>
          </a:prstGeom>
          <a:noFill/>
        </p:spPr>
        <p:txBody>
          <a:bodyPr wrap="none" anchor="t" lIns="0" rIns="0" tIns="0" bIns="0">
            <a:noAutofit/>
          </a:bodyPr>
          <a:lstStyle/>
          <a:p>
            <a:pPr algn="l">
              <a:lnSpc>
                <a:spcPts val="1439"/>
              </a:lnSpc>
            </a:pPr>
            <a:r>
              <a:rPr sz="1200" b="1" i="0">
                <a:solidFill>
                  <a:srgbClr val="A8471F"/>
                </a:solidFill>
                <a:latin typeface="Inter"/>
                <a:ea typeface="PingFang SC"/>
              </a:rPr>
              <a:t>Hands-on practice — two-thirds of every session</a:t>
            </a:r>
          </a:p>
        </p:txBody>
      </p:sp>
      <p:sp>
        <p:nvSpPr>
          <p:cNvPr id="17" name="TextBox 16"/>
          <p:cNvSpPr txBox="1"/>
          <p:nvPr/>
        </p:nvSpPr>
        <p:spPr>
          <a:xfrm>
            <a:off x="10242550" y="4271645"/>
            <a:ext cx="634752" cy="182880"/>
          </a:xfrm>
          <a:prstGeom prst="rect">
            <a:avLst/>
          </a:prstGeom>
          <a:noFill/>
        </p:spPr>
        <p:txBody>
          <a:bodyPr wrap="none" anchor="t" lIns="0" rIns="0" tIns="0" bIns="0">
            <a:noAutofit/>
          </a:bodyPr>
          <a:lstStyle/>
          <a:p>
            <a:pPr algn="l">
              <a:lnSpc>
                <a:spcPts val="1439"/>
              </a:lnSpc>
            </a:pPr>
            <a:r>
              <a:rPr sz="1200" b="0" i="0">
                <a:solidFill>
                  <a:srgbClr val="5F574C"/>
                </a:solidFill>
                <a:latin typeface="Inter"/>
                <a:ea typeface="PingFang SC"/>
              </a:rPr>
              <a:t>Wrap-up</a:t>
            </a:r>
          </a:p>
        </p:txBody>
      </p:sp>
      <p:sp>
        <p:nvSpPr>
          <p:cNvPr id="18" name="TextBox 17"/>
          <p:cNvSpPr txBox="1"/>
          <p:nvPr/>
        </p:nvSpPr>
        <p:spPr>
          <a:xfrm>
            <a:off x="762000" y="4781550"/>
            <a:ext cx="593576" cy="508000"/>
          </a:xfrm>
          <a:prstGeom prst="rect">
            <a:avLst/>
          </a:prstGeom>
          <a:noFill/>
        </p:spPr>
        <p:txBody>
          <a:bodyPr wrap="none" anchor="t" lIns="0" rIns="0" tIns="0" bIns="0">
            <a:noAutofit/>
          </a:bodyPr>
          <a:lstStyle/>
          <a:p>
            <a:pPr algn="l">
              <a:lnSpc>
                <a:spcPts val="4000"/>
              </a:lnSpc>
            </a:pPr>
            <a:r>
              <a:rPr sz="4000" b="1" i="0">
                <a:solidFill>
                  <a:srgbClr val="1E1B16"/>
                </a:solidFill>
                <a:latin typeface="Playfair Display"/>
                <a:ea typeface="Songti SC"/>
              </a:rPr>
              <a:t>20</a:t>
            </a:r>
          </a:p>
        </p:txBody>
      </p:sp>
      <p:sp>
        <p:nvSpPr>
          <p:cNvPr id="19" name="TextBox 18"/>
          <p:cNvSpPr txBox="1"/>
          <p:nvPr/>
        </p:nvSpPr>
        <p:spPr>
          <a:xfrm>
            <a:off x="762000" y="5287645"/>
            <a:ext cx="2650182" cy="370205"/>
          </a:xfrm>
          <a:prstGeom prst="rect">
            <a:avLst/>
          </a:prstGeom>
          <a:noFill/>
        </p:spPr>
        <p:txBody>
          <a:bodyPr wrap="square" anchor="t" lIns="0" rIns="0" tIns="0" bIns="0">
            <a:noAutofit/>
          </a:bodyPr>
          <a:lstStyle/>
          <a:p>
            <a:pPr algn="l">
              <a:lnSpc>
                <a:spcPts val="1439"/>
              </a:lnSpc>
            </a:pPr>
            <a:r>
              <a:rPr sz="1200" b="0" i="0">
                <a:solidFill>
                  <a:srgbClr val="5F574C"/>
                </a:solidFill>
                <a:latin typeface="Inter"/>
                <a:ea typeface="PingFang SC"/>
              </a:rPr>
              <a:t>minutes of explanation and demo at the start</a:t>
            </a:r>
          </a:p>
        </p:txBody>
      </p:sp>
      <p:sp>
        <p:nvSpPr>
          <p:cNvPr id="20" name="TextBox 19"/>
          <p:cNvSpPr txBox="1"/>
          <p:nvPr/>
        </p:nvSpPr>
        <p:spPr>
          <a:xfrm>
            <a:off x="4021782" y="4781550"/>
            <a:ext cx="612874" cy="508000"/>
          </a:xfrm>
          <a:prstGeom prst="rect">
            <a:avLst/>
          </a:prstGeom>
          <a:noFill/>
        </p:spPr>
        <p:txBody>
          <a:bodyPr wrap="none" anchor="t" lIns="0" rIns="0" tIns="0" bIns="0">
            <a:noAutofit/>
          </a:bodyPr>
          <a:lstStyle/>
          <a:p>
            <a:pPr algn="l">
              <a:lnSpc>
                <a:spcPts val="4000"/>
              </a:lnSpc>
            </a:pPr>
            <a:r>
              <a:rPr sz="4000" b="1" i="0">
                <a:solidFill>
                  <a:srgbClr val="A8471F"/>
                </a:solidFill>
                <a:latin typeface="Playfair Display"/>
                <a:ea typeface="Songti SC"/>
              </a:rPr>
              <a:t>60</a:t>
            </a:r>
          </a:p>
        </p:txBody>
      </p:sp>
      <p:sp>
        <p:nvSpPr>
          <p:cNvPr id="21" name="TextBox 20"/>
          <p:cNvSpPr txBox="1"/>
          <p:nvPr/>
        </p:nvSpPr>
        <p:spPr>
          <a:xfrm>
            <a:off x="4021782" y="5287645"/>
            <a:ext cx="4135090" cy="370205"/>
          </a:xfrm>
          <a:prstGeom prst="rect">
            <a:avLst/>
          </a:prstGeom>
          <a:noFill/>
        </p:spPr>
        <p:txBody>
          <a:bodyPr wrap="square" anchor="t" lIns="0" rIns="0" tIns="0" bIns="0">
            <a:noAutofit/>
          </a:bodyPr>
          <a:lstStyle/>
          <a:p>
            <a:pPr algn="l">
              <a:lnSpc>
                <a:spcPts val="1439"/>
              </a:lnSpc>
            </a:pPr>
            <a:r>
              <a:rPr sz="1200" b="0" i="0">
                <a:solidFill>
                  <a:srgbClr val="5F574C"/>
                </a:solidFill>
                <a:latin typeface="Inter"/>
                <a:ea typeface="PingFang SC"/>
              </a:rPr>
              <a:t>minutes of hands-on practice, instructor and TA walking around to help</a:t>
            </a:r>
          </a:p>
        </p:txBody>
      </p:sp>
      <p:sp>
        <p:nvSpPr>
          <p:cNvPr id="22" name="TextBox 21"/>
          <p:cNvSpPr txBox="1"/>
          <p:nvPr/>
        </p:nvSpPr>
        <p:spPr>
          <a:xfrm>
            <a:off x="8766473" y="4781550"/>
            <a:ext cx="522337" cy="508000"/>
          </a:xfrm>
          <a:prstGeom prst="rect">
            <a:avLst/>
          </a:prstGeom>
          <a:noFill/>
        </p:spPr>
        <p:txBody>
          <a:bodyPr wrap="none" anchor="t" lIns="0" rIns="0" tIns="0" bIns="0">
            <a:noAutofit/>
          </a:bodyPr>
          <a:lstStyle/>
          <a:p>
            <a:pPr algn="l">
              <a:lnSpc>
                <a:spcPts val="4000"/>
              </a:lnSpc>
            </a:pPr>
            <a:r>
              <a:rPr sz="4000" b="1" i="0">
                <a:solidFill>
                  <a:srgbClr val="1E1B16"/>
                </a:solidFill>
                <a:latin typeface="Playfair Display"/>
                <a:ea typeface="Songti SC"/>
              </a:rPr>
              <a:t>10</a:t>
            </a:r>
          </a:p>
        </p:txBody>
      </p:sp>
      <p:sp>
        <p:nvSpPr>
          <p:cNvPr id="23" name="TextBox 22"/>
          <p:cNvSpPr txBox="1"/>
          <p:nvPr/>
        </p:nvSpPr>
        <p:spPr>
          <a:xfrm>
            <a:off x="8766473" y="5287645"/>
            <a:ext cx="2815927" cy="370205"/>
          </a:xfrm>
          <a:prstGeom prst="rect">
            <a:avLst/>
          </a:prstGeom>
          <a:noFill/>
        </p:spPr>
        <p:txBody>
          <a:bodyPr wrap="square" anchor="t" lIns="0" rIns="0" tIns="0" bIns="0">
            <a:noAutofit/>
          </a:bodyPr>
          <a:lstStyle/>
          <a:p>
            <a:pPr algn="l">
              <a:lnSpc>
                <a:spcPts val="1439"/>
              </a:lnSpc>
            </a:pPr>
            <a:r>
              <a:rPr sz="1200" b="0" i="0">
                <a:solidFill>
                  <a:srgbClr val="5F574C"/>
                </a:solidFill>
                <a:latin typeface="Inter"/>
                <a:ea typeface="PingFang SC"/>
              </a:rPr>
              <a:t>minutes to wrap up and set the week's exercise</a:t>
            </a:r>
          </a:p>
        </p:txBody>
      </p:sp>
      <p:sp>
        <p:nvSpPr>
          <p:cNvPr id="24" name="Rectangle 23"/>
          <p:cNvSpPr/>
          <p:nvPr/>
        </p:nvSpPr>
        <p:spPr>
          <a:xfrm>
            <a:off x="762000" y="5638800"/>
            <a:ext cx="10668000" cy="1270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762000" y="5756275"/>
            <a:ext cx="7569994" cy="228600"/>
          </a:xfrm>
          <a:prstGeom prst="rect">
            <a:avLst/>
          </a:prstGeom>
          <a:noFill/>
        </p:spPr>
        <p:txBody>
          <a:bodyPr wrap="none" anchor="t" lIns="0" rIns="0" tIns="0" bIns="0">
            <a:noAutofit/>
          </a:bodyPr>
          <a:lstStyle/>
          <a:p>
            <a:pPr algn="l">
              <a:lnSpc>
                <a:spcPts val="1800"/>
              </a:lnSpc>
            </a:pPr>
            <a:r>
              <a:rPr sz="1200" b="0" i="0">
                <a:solidFill>
                  <a:srgbClr val="5F574C"/>
                </a:solidFill>
                <a:latin typeface="Inter"/>
                <a:ea typeface="PingFang SC"/>
              </a:rPr>
              <a:t>All practice data is made-up sample data prepared by the instructor; no real personal information is used.</a:t>
            </a:r>
          </a:p>
        </p:txBody>
      </p:sp>
      <p:sp>
        <p:nvSpPr>
          <p:cNvPr id="26" name="TextBox 25"/>
          <p:cNvSpPr txBox="1"/>
          <p:nvPr/>
        </p:nvSpPr>
        <p:spPr>
          <a:xfrm>
            <a:off x="762000" y="6456680"/>
            <a:ext cx="1156097" cy="121920"/>
          </a:xfrm>
          <a:prstGeom prst="rect">
            <a:avLst/>
          </a:prstGeom>
          <a:noFill/>
        </p:spPr>
        <p:txBody>
          <a:bodyPr wrap="none" anchor="t" lIns="0" rIns="0" tIns="0" bIns="0">
            <a:noAutofit/>
          </a:bodyPr>
          <a:lstStyle/>
          <a:p>
            <a:pPr algn="l">
              <a:lnSpc>
                <a:spcPts val="960"/>
              </a:lnSpc>
            </a:pPr>
            <a:r>
              <a:rPr sz="800" b="0" i="0" spc="96">
                <a:solidFill>
                  <a:srgbClr val="5F574C"/>
                </a:solidFill>
                <a:latin typeface="Inter"/>
                <a:ea typeface="PingFang SC"/>
              </a:rPr>
              <a:t>DATA LITERACY 101</a:t>
            </a:r>
          </a:p>
        </p:txBody>
      </p:sp>
      <p:sp>
        <p:nvSpPr>
          <p:cNvPr id="27" name="TextBox 26"/>
          <p:cNvSpPr txBox="1"/>
          <p:nvPr/>
        </p:nvSpPr>
        <p:spPr>
          <a:xfrm>
            <a:off x="11025832" y="6456680"/>
            <a:ext cx="404168" cy="121920"/>
          </a:xfrm>
          <a:prstGeom prst="rect">
            <a:avLst/>
          </a:prstGeom>
          <a:noFill/>
        </p:spPr>
        <p:txBody>
          <a:bodyPr wrap="none" anchor="t" lIns="0" rIns="0" tIns="0" bIns="0">
            <a:noAutofit/>
          </a:bodyPr>
          <a:lstStyle/>
          <a:p>
            <a:pPr algn="l">
              <a:lnSpc>
                <a:spcPts val="960"/>
              </a:lnSpc>
            </a:pPr>
            <a:r>
              <a:rPr sz="800" b="0" i="0" spc="96">
                <a:solidFill>
                  <a:srgbClr val="5F574C"/>
                </a:solidFill>
                <a:latin typeface="Inter"/>
                <a:ea typeface="PingFang SC"/>
              </a:rPr>
              <a:t>07 / 10</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6F1E8"/>
        </a:solidFill>
        <a:effectLst/>
      </p:bgPr>
    </p:bg>
    <p:spTree>
      <p:nvGrpSpPr>
        <p:cNvPr id="1" name=""/>
        <p:cNvGrpSpPr/>
        <p:nvPr/>
      </p:nvGrpSpPr>
      <p:grpSpPr/>
      <p:sp>
        <p:nvSpPr>
          <p:cNvPr id="2" name="TextBox 1"/>
          <p:cNvSpPr txBox="1"/>
          <p:nvPr/>
        </p:nvSpPr>
        <p:spPr>
          <a:xfrm>
            <a:off x="762000" y="281305"/>
            <a:ext cx="808831" cy="121920"/>
          </a:xfrm>
          <a:prstGeom prst="rect">
            <a:avLst/>
          </a:prstGeom>
          <a:noFill/>
        </p:spPr>
        <p:txBody>
          <a:bodyPr wrap="none" anchor="t" lIns="0" rIns="0" tIns="0" bIns="0">
            <a:noAutofit/>
          </a:bodyPr>
          <a:lstStyle/>
          <a:p>
            <a:pPr algn="l">
              <a:lnSpc>
                <a:spcPts val="960"/>
              </a:lnSpc>
            </a:pPr>
            <a:r>
              <a:rPr sz="800" b="0" i="0" spc="96">
                <a:solidFill>
                  <a:srgbClr val="5F574C"/>
                </a:solidFill>
                <a:latin typeface="Inter"/>
                <a:ea typeface="PingFang SC"/>
              </a:rPr>
              <a:t>ASSESSMENT</a:t>
            </a:r>
          </a:p>
        </p:txBody>
      </p:sp>
      <p:sp>
        <p:nvSpPr>
          <p:cNvPr id="3" name="TextBox 2"/>
          <p:cNvSpPr txBox="1"/>
          <p:nvPr/>
        </p:nvSpPr>
        <p:spPr>
          <a:xfrm>
            <a:off x="8499475" y="281305"/>
            <a:ext cx="2930525" cy="121920"/>
          </a:xfrm>
          <a:prstGeom prst="rect">
            <a:avLst/>
          </a:prstGeom>
          <a:noFill/>
        </p:spPr>
        <p:txBody>
          <a:bodyPr wrap="none" anchor="t" lIns="0" rIns="0" tIns="0" bIns="0">
            <a:noAutofit/>
          </a:bodyPr>
          <a:lstStyle/>
          <a:p>
            <a:pPr algn="l">
              <a:lnSpc>
                <a:spcPts val="960"/>
              </a:lnSpc>
            </a:pPr>
            <a:r>
              <a:rPr sz="800" b="0" i="0" spc="96">
                <a:solidFill>
                  <a:srgbClr val="5F574C"/>
                </a:solidFill>
                <a:latin typeface="Inter"/>
                <a:ea typeface="PingFang SC"/>
              </a:rPr>
              <a:t>DATA LITERACY 101 · COURSE DESIGN OVERVIEW</a:t>
            </a:r>
          </a:p>
        </p:txBody>
      </p:sp>
      <p:sp>
        <p:nvSpPr>
          <p:cNvPr id="4" name="TextBox 3"/>
          <p:cNvSpPr txBox="1"/>
          <p:nvPr/>
        </p:nvSpPr>
        <p:spPr>
          <a:xfrm>
            <a:off x="762000" y="1068546"/>
            <a:ext cx="9608195" cy="467360"/>
          </a:xfrm>
          <a:prstGeom prst="rect">
            <a:avLst/>
          </a:prstGeom>
          <a:noFill/>
        </p:spPr>
        <p:txBody>
          <a:bodyPr wrap="none" anchor="t" lIns="0" rIns="0" tIns="0" bIns="0">
            <a:noAutofit/>
          </a:bodyPr>
          <a:lstStyle/>
          <a:p>
            <a:pPr algn="l">
              <a:lnSpc>
                <a:spcPts val="3679"/>
              </a:lnSpc>
            </a:pPr>
            <a:r>
              <a:rPr sz="3200" b="1" i="0">
                <a:solidFill>
                  <a:srgbClr val="1E1B16"/>
                </a:solidFill>
                <a:latin typeface="Playfair Display"/>
                <a:ea typeface="Songti SC"/>
              </a:rPr>
              <a:t>Grading: exercises and final report carry the weight</a:t>
            </a:r>
          </a:p>
        </p:txBody>
      </p:sp>
      <p:sp>
        <p:nvSpPr>
          <p:cNvPr id="5" name="Rectangle 4"/>
          <p:cNvSpPr/>
          <p:nvPr/>
        </p:nvSpPr>
        <p:spPr>
          <a:xfrm>
            <a:off x="762000" y="1773833"/>
            <a:ext cx="10668000" cy="12700"/>
          </a:xfrm>
          <a:prstGeom prst="rect">
            <a:avLst/>
          </a:prstGeom>
          <a:solidFill>
            <a:srgbClr val="1E1B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6" name="Table 5"/>
          <p:cNvGraphicFramePr>
            <a:graphicFrameLocks noGrp="1"/>
          </p:cNvGraphicFramePr>
          <p:nvPr/>
        </p:nvGraphicFramePr>
        <p:xfrm>
          <a:off x="762000" y="2095500"/>
          <a:ext cx="7213599" cy="2355850"/>
        </p:xfrm>
        <a:graphic>
          <a:graphicData uri="http://schemas.openxmlformats.org/drawingml/2006/table">
            <a:tbl>
              <a:tblPr>
                <a:tableStyleId>{2D5ABB26-0587-4C30-8999-92F81FD0307C}</a:tableStyleId>
              </a:tblPr>
              <a:tblGrid>
                <a:gridCol w="2932757"/>
                <a:gridCol w="3419078"/>
                <a:gridCol w="861764"/>
              </a:tblGrid>
              <a:tr h="415925">
                <a:tc>
                  <a:txBody>
                    <a:bodyPr wrap="square"/>
                    <a:lstStyle/>
                    <a:p>
                      <a:pPr algn="l"/>
                      <a:r>
                        <a:rPr sz="1200" b="1" i="0" spc="48">
                          <a:solidFill>
                            <a:srgbClr val="1E1B16"/>
                          </a:solidFill>
                          <a:latin typeface="Inter"/>
                          <a:ea typeface="PingFang SC"/>
                        </a:rPr>
                        <a:t>Component</a:t>
                      </a:r>
                    </a:p>
                  </a:txBody>
                  <a:tcPr marT="114300" marR="0" marB="114300" marL="152400" anchor="ctr">
                    <a:lnL w="0">
                      <a:noFill/>
                    </a:lnL>
                    <a:lnR w="0">
                      <a:noFill/>
                    </a:lnR>
                    <a:lnT w="0">
                      <a:noFill/>
                    </a:lnT>
                    <a:lnB w="0">
                      <a:noFill/>
                    </a:lnB>
                    <a:solidFill>
                      <a:srgbClr val="D8CCBA"/>
                    </a:solidFill>
                  </a:tcPr>
                </a:tc>
                <a:tc>
                  <a:txBody>
                    <a:bodyPr wrap="square"/>
                    <a:lstStyle/>
                    <a:p>
                      <a:pPr algn="l"/>
                      <a:r>
                        <a:rPr sz="1200" b="1" i="0" spc="48">
                          <a:solidFill>
                            <a:srgbClr val="1E1B16"/>
                          </a:solidFill>
                          <a:latin typeface="Inter"/>
                          <a:ea typeface="PingFang SC"/>
                        </a:rPr>
                        <a:t>Detail</a:t>
                      </a:r>
                    </a:p>
                  </a:txBody>
                  <a:tcPr marT="114300" marR="0" marB="114300" marL="152400" anchor="ctr">
                    <a:lnL w="0">
                      <a:noFill/>
                    </a:lnL>
                    <a:lnR w="0">
                      <a:noFill/>
                    </a:lnR>
                    <a:lnT w="0">
                      <a:noFill/>
                    </a:lnT>
                    <a:lnB w="0">
                      <a:noFill/>
                    </a:lnB>
                    <a:solidFill>
                      <a:srgbClr val="D8CCBA"/>
                    </a:solidFill>
                  </a:tcPr>
                </a:tc>
                <a:tc>
                  <a:txBody>
                    <a:bodyPr wrap="square"/>
                    <a:lstStyle/>
                    <a:p>
                      <a:pPr algn="r"/>
                      <a:r>
                        <a:rPr sz="1200" b="1" i="0" spc="48">
                          <a:solidFill>
                            <a:srgbClr val="1E1B16"/>
                          </a:solidFill>
                          <a:latin typeface="Inter"/>
                          <a:ea typeface="PingFang SC"/>
                        </a:rPr>
                        <a:t>Weight</a:t>
                      </a:r>
                    </a:p>
                  </a:txBody>
                  <a:tcPr marT="114300" marR="0" marB="114300" marL="152400" anchor="ctr">
                    <a:lnL w="0">
                      <a:noFill/>
                    </a:lnL>
                    <a:lnR w="0">
                      <a:noFill/>
                    </a:lnR>
                    <a:lnT w="0">
                      <a:noFill/>
                    </a:lnT>
                    <a:lnB w="0">
                      <a:noFill/>
                    </a:lnB>
                    <a:solidFill>
                      <a:srgbClr val="D8CCBA"/>
                    </a:solidFill>
                  </a:tcPr>
                </a:tc>
              </a:tr>
              <a:tr h="546100">
                <a:tc>
                  <a:txBody>
                    <a:bodyPr wrap="square"/>
                    <a:lstStyle/>
                    <a:p>
                      <a:pPr algn="l"/>
                      <a:r>
                        <a:rPr sz="1400" b="0" i="0">
                          <a:solidFill>
                            <a:srgbClr val="1E1B16"/>
                          </a:solidFill>
                          <a:latin typeface="Inter"/>
                          <a:ea typeface="PingFang SC"/>
                        </a:rPr>
                        <a:t>Attendance</a:t>
                      </a:r>
                    </a:p>
                  </a:txBody>
                  <a:tcPr marT="127000" marR="0" marB="127000" marL="152400" anchor="ctr">
                    <a:lnL w="0">
                      <a:noFill/>
                    </a:lnL>
                    <a:lnR w="0">
                      <a:noFill/>
                    </a:lnR>
                    <a:lnT w="0">
                      <a:noFill/>
                    </a:lnT>
                    <a:lnB w="6350">
                      <a:solidFill>
                        <a:srgbClr val="D8CCBA"/>
                      </a:solidFill>
                    </a:lnB>
                    <a:noFill/>
                  </a:tcPr>
                </a:tc>
                <a:tc>
                  <a:txBody>
                    <a:bodyPr wrap="square"/>
                    <a:lstStyle/>
                    <a:p>
                      <a:pPr algn="l"/>
                      <a:r>
                        <a:rPr sz="1400" b="0" i="0">
                          <a:solidFill>
                            <a:srgbClr val="1E1B16"/>
                          </a:solidFill>
                          <a:latin typeface="Inter"/>
                          <a:ea typeface="PingFang SC"/>
                        </a:rPr>
                        <a:t>Attending the eight sessions</a:t>
                      </a:r>
                    </a:p>
                  </a:txBody>
                  <a:tcPr marT="127000" marR="0" marB="127000" marL="152400" anchor="ctr">
                    <a:lnL w="0">
                      <a:noFill/>
                    </a:lnL>
                    <a:lnR w="0">
                      <a:noFill/>
                    </a:lnR>
                    <a:lnT w="0">
                      <a:noFill/>
                    </a:lnT>
                    <a:lnB w="6350">
                      <a:solidFill>
                        <a:srgbClr val="D8CCBA"/>
                      </a:solidFill>
                    </a:lnB>
                    <a:noFill/>
                  </a:tcPr>
                </a:tc>
                <a:tc>
                  <a:txBody>
                    <a:bodyPr wrap="square"/>
                    <a:lstStyle/>
                    <a:p>
                      <a:pPr algn="r"/>
                      <a:r>
                        <a:rPr sz="1700" b="1" i="0">
                          <a:solidFill>
                            <a:srgbClr val="1E1B16"/>
                          </a:solidFill>
                          <a:latin typeface="Playfair Display"/>
                          <a:ea typeface="Songti SC"/>
                        </a:rPr>
                        <a:t>10%</a:t>
                      </a:r>
                    </a:p>
                  </a:txBody>
                  <a:tcPr marT="127000" marR="0" marB="127000" marL="152400" anchor="ctr">
                    <a:lnL w="0">
                      <a:noFill/>
                    </a:lnL>
                    <a:lnR w="0">
                      <a:noFill/>
                    </a:lnR>
                    <a:lnT w="0">
                      <a:noFill/>
                    </a:lnT>
                    <a:lnB w="6350">
                      <a:solidFill>
                        <a:srgbClr val="D8CCBA"/>
                      </a:solidFill>
                    </a:lnB>
                    <a:noFill/>
                  </a:tcPr>
                </a:tc>
              </a:tr>
              <a:tr h="793750">
                <a:tc>
                  <a:txBody>
                    <a:bodyPr wrap="square"/>
                    <a:lstStyle/>
                    <a:p>
                      <a:pPr algn="l"/>
                      <a:r>
                        <a:rPr sz="1400" b="0" i="0">
                          <a:solidFill>
                            <a:srgbClr val="1E1B16"/>
                          </a:solidFill>
                          <a:latin typeface="Inter"/>
                          <a:ea typeface="PingFang SC"/>
                        </a:rPr>
                        <a:t>Weekly exercises</a:t>
                      </a:r>
                    </a:p>
                  </a:txBody>
                  <a:tcPr marT="127000" marR="0" marB="127000" marL="152400" anchor="ctr">
                    <a:lnL w="0">
                      <a:noFill/>
                    </a:lnL>
                    <a:lnR w="0">
                      <a:noFill/>
                    </a:lnR>
                    <a:lnT w="0">
                      <a:noFill/>
                    </a:lnT>
                    <a:lnB w="6350">
                      <a:solidFill>
                        <a:srgbClr val="D8CCBA"/>
                      </a:solidFill>
                    </a:lnB>
                    <a:noFill/>
                  </a:tcPr>
                </a:tc>
                <a:tc>
                  <a:txBody>
                    <a:bodyPr wrap="square"/>
                    <a:lstStyle/>
                    <a:p>
                      <a:pPr algn="l"/>
                      <a:r>
                        <a:rPr sz="1400" b="0" i="0">
                          <a:solidFill>
                            <a:srgbClr val="1E1B16"/>
                          </a:solidFill>
                          <a:latin typeface="Inter"/>
                          <a:ea typeface="PingFang SC"/>
                        </a:rPr>
                        <a:t>4 exercises, 10% each, due before the next session</a:t>
                      </a:r>
                    </a:p>
                  </a:txBody>
                  <a:tcPr marT="127000" marR="0" marB="127000" marL="152400" anchor="ctr">
                    <a:lnL w="0">
                      <a:noFill/>
                    </a:lnL>
                    <a:lnR w="0">
                      <a:noFill/>
                    </a:lnR>
                    <a:lnT w="0">
                      <a:noFill/>
                    </a:lnT>
                    <a:lnB w="6350">
                      <a:solidFill>
                        <a:srgbClr val="D8CCBA"/>
                      </a:solidFill>
                    </a:lnB>
                    <a:noFill/>
                  </a:tcPr>
                </a:tc>
                <a:tc>
                  <a:txBody>
                    <a:bodyPr wrap="square"/>
                    <a:lstStyle/>
                    <a:p>
                      <a:pPr algn="r"/>
                      <a:r>
                        <a:rPr sz="1700" b="1" i="0">
                          <a:solidFill>
                            <a:srgbClr val="1E1B16"/>
                          </a:solidFill>
                          <a:latin typeface="Playfair Display"/>
                          <a:ea typeface="Songti SC"/>
                        </a:rPr>
                        <a:t>40%</a:t>
                      </a:r>
                    </a:p>
                  </a:txBody>
                  <a:tcPr marT="127000" marR="0" marB="127000" marL="152400" anchor="ctr">
                    <a:lnL w="0">
                      <a:noFill/>
                    </a:lnL>
                    <a:lnR w="0">
                      <a:noFill/>
                    </a:lnR>
                    <a:lnT w="0">
                      <a:noFill/>
                    </a:lnT>
                    <a:lnB w="6350">
                      <a:solidFill>
                        <a:srgbClr val="D8CCBA"/>
                      </a:solidFill>
                    </a:lnB>
                    <a:noFill/>
                  </a:tcPr>
                </a:tc>
              </a:tr>
              <a:tr h="600075">
                <a:tc>
                  <a:txBody>
                    <a:bodyPr wrap="square"/>
                    <a:lstStyle/>
                    <a:p>
                      <a:pPr algn="l"/>
                      <a:r>
                        <a:rPr sz="1400" b="0" i="0">
                          <a:solidFill>
                            <a:srgbClr val="A8471F"/>
                          </a:solidFill>
                          <a:latin typeface="Inter"/>
                          <a:ea typeface="PingFang SC"/>
                        </a:rPr>
                        <a:t>Final group report</a:t>
                      </a:r>
                    </a:p>
                  </a:txBody>
                  <a:tcPr marT="127000" marR="0" marB="127000" marL="152400" anchor="ctr">
                    <a:lnL w="0">
                      <a:noFill/>
                    </a:lnL>
                    <a:lnR w="0">
                      <a:noFill/>
                    </a:lnR>
                    <a:lnT w="0">
                      <a:noFill/>
                    </a:lnT>
                    <a:lnB w="6350">
                      <a:solidFill>
                        <a:srgbClr val="D8CCBA"/>
                      </a:solidFill>
                    </a:lnB>
                    <a:noFill/>
                  </a:tcPr>
                </a:tc>
                <a:tc>
                  <a:txBody>
                    <a:bodyPr wrap="square"/>
                    <a:lstStyle/>
                    <a:p>
                      <a:pPr algn="l"/>
                      <a:r>
                        <a:rPr sz="1400" b="0" i="0">
                          <a:solidFill>
                            <a:srgbClr val="A8471F"/>
                          </a:solidFill>
                          <a:latin typeface="Inter"/>
                          <a:ea typeface="PingFang SC"/>
                        </a:rPr>
                        <a:t>Content 30% · Presentation 20%</a:t>
                      </a:r>
                    </a:p>
                  </a:txBody>
                  <a:tcPr marT="127000" marR="0" marB="127000" marL="152400" anchor="ctr">
                    <a:lnL w="0">
                      <a:noFill/>
                    </a:lnL>
                    <a:lnR w="0">
                      <a:noFill/>
                    </a:lnR>
                    <a:lnT w="0">
                      <a:noFill/>
                    </a:lnT>
                    <a:lnB w="6350">
                      <a:solidFill>
                        <a:srgbClr val="D8CCBA"/>
                      </a:solidFill>
                    </a:lnB>
                    <a:noFill/>
                  </a:tcPr>
                </a:tc>
                <a:tc>
                  <a:txBody>
                    <a:bodyPr wrap="square"/>
                    <a:lstStyle/>
                    <a:p>
                      <a:pPr algn="r"/>
                      <a:r>
                        <a:rPr sz="2000" b="1" i="0">
                          <a:solidFill>
                            <a:srgbClr val="A8471F"/>
                          </a:solidFill>
                          <a:latin typeface="Playfair Display"/>
                          <a:ea typeface="Songti SC"/>
                        </a:rPr>
                        <a:t>50%</a:t>
                      </a:r>
                    </a:p>
                  </a:txBody>
                  <a:tcPr marT="127000" marR="0" marB="127000" marL="152400" anchor="ctr">
                    <a:lnL w="0">
                      <a:noFill/>
                    </a:lnL>
                    <a:lnR w="0">
                      <a:noFill/>
                    </a:lnR>
                    <a:lnT w="0">
                      <a:noFill/>
                    </a:lnT>
                    <a:lnB w="6350">
                      <a:solidFill>
                        <a:srgbClr val="D8CCBA"/>
                      </a:solidFill>
                    </a:lnB>
                    <a:noFill/>
                  </a:tcPr>
                </a:tc>
              </a:tr>
            </a:tbl>
          </a:graphicData>
        </a:graphic>
      </p:graphicFrame>
      <p:sp>
        <p:nvSpPr>
          <p:cNvPr id="7" name="TextBox 6"/>
          <p:cNvSpPr txBox="1"/>
          <p:nvPr/>
        </p:nvSpPr>
        <p:spPr>
          <a:xfrm>
            <a:off x="762000" y="4610100"/>
            <a:ext cx="7366000" cy="685800"/>
          </a:xfrm>
          <a:prstGeom prst="rect">
            <a:avLst/>
          </a:prstGeom>
          <a:noFill/>
        </p:spPr>
        <p:txBody>
          <a:bodyPr wrap="square" anchor="t" lIns="0" rIns="0" tIns="0" bIns="0">
            <a:noAutofit/>
          </a:bodyPr>
          <a:lstStyle/>
          <a:p>
            <a:pPr algn="l">
              <a:lnSpc>
                <a:spcPts val="1800"/>
              </a:lnSpc>
            </a:pPr>
            <a:r>
              <a:rPr sz="1200" b="0" i="0">
                <a:solidFill>
                  <a:srgbClr val="5F574C"/>
                </a:solidFill>
                <a:latin typeface="Inter"/>
                <a:ea typeface="PingFang SC"/>
              </a:rPr>
              <a:t>Final report format: groups of 3–4 pick a public dataset or one the instructor provides, write an analysis brief of no more than 5 pages, and present it for 8 minutes with 4 more minutes for questions in session 8.</a:t>
            </a:r>
          </a:p>
        </p:txBody>
      </p:sp>
      <p:sp>
        <p:nvSpPr>
          <p:cNvPr id="8" name="Rectangle 7"/>
          <p:cNvSpPr/>
          <p:nvPr/>
        </p:nvSpPr>
        <p:spPr>
          <a:xfrm>
            <a:off x="8382000" y="2095500"/>
            <a:ext cx="3048000" cy="3562350"/>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382000" y="2095500"/>
            <a:ext cx="6350" cy="356235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693150" y="2197100"/>
            <a:ext cx="1287760" cy="609600"/>
          </a:xfrm>
          <a:prstGeom prst="rect">
            <a:avLst/>
          </a:prstGeom>
          <a:noFill/>
        </p:spPr>
        <p:txBody>
          <a:bodyPr wrap="none" anchor="t" lIns="0" rIns="0" tIns="0" bIns="0">
            <a:noAutofit/>
          </a:bodyPr>
          <a:lstStyle/>
          <a:p>
            <a:pPr algn="l">
              <a:lnSpc>
                <a:spcPts val="4800"/>
              </a:lnSpc>
            </a:pPr>
            <a:r>
              <a:rPr sz="4800" b="1" i="0">
                <a:solidFill>
                  <a:srgbClr val="A8471F"/>
                </a:solidFill>
                <a:latin typeface="Playfair Display"/>
                <a:ea typeface="Songti SC"/>
              </a:rPr>
              <a:t>TBD</a:t>
            </a:r>
          </a:p>
        </p:txBody>
      </p:sp>
      <p:sp>
        <p:nvSpPr>
          <p:cNvPr id="11" name="TextBox 10"/>
          <p:cNvSpPr txBox="1"/>
          <p:nvPr/>
        </p:nvSpPr>
        <p:spPr>
          <a:xfrm>
            <a:off x="8693150" y="2759075"/>
            <a:ext cx="2889250" cy="685800"/>
          </a:xfrm>
          <a:prstGeom prst="rect">
            <a:avLst/>
          </a:prstGeom>
          <a:noFill/>
        </p:spPr>
        <p:txBody>
          <a:bodyPr wrap="square" anchor="t" lIns="0" rIns="0" tIns="0" bIns="0">
            <a:noAutofit/>
          </a:bodyPr>
          <a:lstStyle/>
          <a:p>
            <a:pPr algn="l">
              <a:lnSpc>
                <a:spcPts val="1800"/>
              </a:lnSpc>
            </a:pPr>
            <a:r>
              <a:rPr sz="1200" b="0" i="0">
                <a:solidFill>
                  <a:srgbClr val="5F574C"/>
                </a:solidFill>
                <a:latin typeface="Inter"/>
                <a:ea typeface="PingFang SC"/>
              </a:rPr>
              <a:t>of the grade sits in the weekly exercises (40%) and the final group report (50%)</a:t>
            </a:r>
          </a:p>
        </p:txBody>
      </p:sp>
      <p:sp>
        <p:nvSpPr>
          <p:cNvPr id="12" name="Rectangle 11"/>
          <p:cNvSpPr/>
          <p:nvPr/>
        </p:nvSpPr>
        <p:spPr>
          <a:xfrm>
            <a:off x="8693150" y="3670300"/>
            <a:ext cx="2736850" cy="635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93150" y="3854450"/>
            <a:ext cx="2914650" cy="1600200"/>
          </a:xfrm>
          <a:prstGeom prst="rect">
            <a:avLst/>
          </a:prstGeom>
          <a:noFill/>
        </p:spPr>
        <p:txBody>
          <a:bodyPr wrap="square" anchor="t" lIns="0" rIns="0" tIns="0" bIns="0">
            <a:noAutofit/>
          </a:bodyPr>
          <a:lstStyle/>
          <a:p>
            <a:pPr algn="l">
              <a:lnSpc>
                <a:spcPts val="2100"/>
              </a:lnSpc>
            </a:pPr>
            <a:r>
              <a:rPr sz="1400" b="0" i="0">
                <a:solidFill>
                  <a:srgbClr val="1E1B16"/>
                </a:solidFill>
                <a:latin typeface="Inter"/>
                <a:ea typeface="PingFang SC"/>
              </a:rPr>
              <a:t>Assessment rewards </a:t>
            </a:r>
            <a:r>
              <a:rPr sz="1400" b="1" i="0">
                <a:solidFill>
                  <a:srgbClr val="A8471F"/>
                </a:solidFill>
                <a:latin typeface="Inter"/>
                <a:ea typeface="PingFang SC"/>
              </a:rPr>
              <a:t>doing and communicating data</a:t>
            </a:r>
            <a:r>
              <a:rPr sz="1400" b="0" i="0">
                <a:solidFill>
                  <a:srgbClr val="1E1B16"/>
                </a:solidFill>
                <a:latin typeface="Inter"/>
                <a:ea typeface="PingFang SC"/>
              </a:rPr>
              <a:t> — the same capabilities the course goals promise, from cleaning a table to explaining one finding with one chart.</a:t>
            </a:r>
          </a:p>
        </p:txBody>
      </p:sp>
      <p:sp>
        <p:nvSpPr>
          <p:cNvPr id="14" name="TextBox 13"/>
          <p:cNvSpPr txBox="1"/>
          <p:nvPr/>
        </p:nvSpPr>
        <p:spPr>
          <a:xfrm>
            <a:off x="762000" y="6456680"/>
            <a:ext cx="1156097" cy="121920"/>
          </a:xfrm>
          <a:prstGeom prst="rect">
            <a:avLst/>
          </a:prstGeom>
          <a:noFill/>
        </p:spPr>
        <p:txBody>
          <a:bodyPr wrap="none" anchor="t" lIns="0" rIns="0" tIns="0" bIns="0">
            <a:noAutofit/>
          </a:bodyPr>
          <a:lstStyle/>
          <a:p>
            <a:pPr algn="l">
              <a:lnSpc>
                <a:spcPts val="960"/>
              </a:lnSpc>
            </a:pPr>
            <a:r>
              <a:rPr sz="800" b="0" i="0" spc="96">
                <a:solidFill>
                  <a:srgbClr val="5F574C"/>
                </a:solidFill>
                <a:latin typeface="Inter"/>
                <a:ea typeface="PingFang SC"/>
              </a:rPr>
              <a:t>DATA LITERACY 101</a:t>
            </a:r>
          </a:p>
        </p:txBody>
      </p:sp>
      <p:sp>
        <p:nvSpPr>
          <p:cNvPr id="15" name="TextBox 14"/>
          <p:cNvSpPr txBox="1"/>
          <p:nvPr/>
        </p:nvSpPr>
        <p:spPr>
          <a:xfrm>
            <a:off x="11018490" y="6456680"/>
            <a:ext cx="411510" cy="121920"/>
          </a:xfrm>
          <a:prstGeom prst="rect">
            <a:avLst/>
          </a:prstGeom>
          <a:noFill/>
        </p:spPr>
        <p:txBody>
          <a:bodyPr wrap="none" anchor="t" lIns="0" rIns="0" tIns="0" bIns="0">
            <a:noAutofit/>
          </a:bodyPr>
          <a:lstStyle/>
          <a:p>
            <a:pPr algn="l">
              <a:lnSpc>
                <a:spcPts val="960"/>
              </a:lnSpc>
            </a:pPr>
            <a:r>
              <a:rPr sz="800" b="0" i="0" spc="96">
                <a:solidFill>
                  <a:srgbClr val="5F574C"/>
                </a:solidFill>
                <a:latin typeface="Inter"/>
                <a:ea typeface="PingFang SC"/>
              </a:rPr>
              <a:t>08 / 10</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6F1E8"/>
        </a:solidFill>
        <a:effectLst/>
      </p:bgPr>
    </p:bg>
    <p:spTree>
      <p:nvGrpSpPr>
        <p:cNvPr id="1" name=""/>
        <p:cNvGrpSpPr/>
        <p:nvPr/>
      </p:nvGrpSpPr>
      <p:grpSpPr/>
      <p:sp>
        <p:nvSpPr>
          <p:cNvPr id="2" name="TextBox 1"/>
          <p:cNvSpPr txBox="1"/>
          <p:nvPr/>
        </p:nvSpPr>
        <p:spPr>
          <a:xfrm>
            <a:off x="762000" y="306705"/>
            <a:ext cx="2330351" cy="121920"/>
          </a:xfrm>
          <a:prstGeom prst="rect">
            <a:avLst/>
          </a:prstGeom>
          <a:noFill/>
        </p:spPr>
        <p:txBody>
          <a:bodyPr wrap="none" anchor="t" lIns="0" rIns="0" tIns="0" bIns="0">
            <a:noAutofit/>
          </a:bodyPr>
          <a:lstStyle/>
          <a:p>
            <a:pPr algn="l">
              <a:lnSpc>
                <a:spcPts val="960"/>
              </a:lnSpc>
            </a:pPr>
            <a:r>
              <a:rPr sz="800" b="0" i="0" spc="64">
                <a:solidFill>
                  <a:srgbClr val="5F574C"/>
                </a:solidFill>
                <a:latin typeface="Inter"/>
                <a:ea typeface="PingFang SC"/>
              </a:rPr>
              <a:t>DESIGN RESPONSES TO PILOT FEEDBACK</a:t>
            </a:r>
          </a:p>
        </p:txBody>
      </p:sp>
      <p:sp>
        <p:nvSpPr>
          <p:cNvPr id="3" name="TextBox 2"/>
          <p:cNvSpPr txBox="1"/>
          <p:nvPr/>
        </p:nvSpPr>
        <p:spPr>
          <a:xfrm>
            <a:off x="8597801" y="306705"/>
            <a:ext cx="2832199" cy="121920"/>
          </a:xfrm>
          <a:prstGeom prst="rect">
            <a:avLst/>
          </a:prstGeom>
          <a:noFill/>
        </p:spPr>
        <p:txBody>
          <a:bodyPr wrap="none" anchor="t" lIns="0" rIns="0" tIns="0" bIns="0">
            <a:noAutofit/>
          </a:bodyPr>
          <a:lstStyle/>
          <a:p>
            <a:pPr algn="l">
              <a:lnSpc>
                <a:spcPts val="960"/>
              </a:lnSpc>
            </a:pPr>
            <a:r>
              <a:rPr sz="800" b="0" i="0" spc="64">
                <a:solidFill>
                  <a:srgbClr val="5F574C"/>
                </a:solidFill>
                <a:latin typeface="Inter"/>
                <a:ea typeface="PingFang SC"/>
              </a:rPr>
              <a:t>DATA LITERACY 101 — COURSE DESIGN OVERVIEW</a:t>
            </a:r>
          </a:p>
        </p:txBody>
      </p:sp>
      <p:sp>
        <p:nvSpPr>
          <p:cNvPr id="4" name="TextBox 3"/>
          <p:cNvSpPr txBox="1"/>
          <p:nvPr/>
        </p:nvSpPr>
        <p:spPr>
          <a:xfrm>
            <a:off x="762000" y="1005046"/>
            <a:ext cx="9345364" cy="467360"/>
          </a:xfrm>
          <a:prstGeom prst="rect">
            <a:avLst/>
          </a:prstGeom>
          <a:noFill/>
        </p:spPr>
        <p:txBody>
          <a:bodyPr wrap="none" anchor="t" lIns="0" rIns="0" tIns="0" bIns="0">
            <a:noAutofit/>
          </a:bodyPr>
          <a:lstStyle/>
          <a:p>
            <a:pPr algn="l">
              <a:lnSpc>
                <a:spcPts val="3679"/>
              </a:lnSpc>
            </a:pPr>
            <a:r>
              <a:rPr sz="3200" b="1" i="0">
                <a:solidFill>
                  <a:srgbClr val="1E1B16"/>
                </a:solidFill>
                <a:latin typeface="Playfair Display"/>
                <a:ea typeface="Songti SC"/>
              </a:rPr>
              <a:t>Pilot feedback drove four concrete design changes</a:t>
            </a:r>
          </a:p>
        </p:txBody>
      </p:sp>
      <p:sp>
        <p:nvSpPr>
          <p:cNvPr id="5" name="Rectangle 4"/>
          <p:cNvSpPr/>
          <p:nvPr/>
        </p:nvSpPr>
        <p:spPr>
          <a:xfrm>
            <a:off x="762000" y="1333500"/>
            <a:ext cx="10668000" cy="12700"/>
          </a:xfrm>
          <a:prstGeom prst="rect">
            <a:avLst/>
          </a:prstGeom>
          <a:solidFill>
            <a:srgbClr val="1E1B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62000" y="1579245"/>
            <a:ext cx="329605" cy="182880"/>
          </a:xfrm>
          <a:prstGeom prst="rect">
            <a:avLst/>
          </a:prstGeom>
          <a:noFill/>
        </p:spPr>
        <p:txBody>
          <a:bodyPr wrap="none" anchor="t" lIns="0" rIns="0" tIns="0" bIns="0">
            <a:noAutofit/>
          </a:bodyPr>
          <a:lstStyle/>
          <a:p>
            <a:pPr algn="l">
              <a:lnSpc>
                <a:spcPts val="1439"/>
              </a:lnSpc>
            </a:pPr>
            <a:r>
              <a:rPr sz="1200" b="1" i="0" spc="144">
                <a:solidFill>
                  <a:srgbClr val="5F574C"/>
                </a:solidFill>
                <a:latin typeface="Inter"/>
                <a:ea typeface="PingFang SC"/>
              </a:rPr>
              <a:t>NO.</a:t>
            </a:r>
          </a:p>
        </p:txBody>
      </p:sp>
      <p:sp>
        <p:nvSpPr>
          <p:cNvPr id="7" name="TextBox 6"/>
          <p:cNvSpPr txBox="1"/>
          <p:nvPr/>
        </p:nvSpPr>
        <p:spPr>
          <a:xfrm>
            <a:off x="1524000" y="1579245"/>
            <a:ext cx="2393404" cy="182880"/>
          </a:xfrm>
          <a:prstGeom prst="rect">
            <a:avLst/>
          </a:prstGeom>
          <a:noFill/>
        </p:spPr>
        <p:txBody>
          <a:bodyPr wrap="none" anchor="t" lIns="0" rIns="0" tIns="0" bIns="0">
            <a:noAutofit/>
          </a:bodyPr>
          <a:lstStyle/>
          <a:p>
            <a:pPr algn="l">
              <a:lnSpc>
                <a:spcPts val="1439"/>
              </a:lnSpc>
            </a:pPr>
            <a:r>
              <a:rPr sz="1200" b="1" i="0" spc="144">
                <a:solidFill>
                  <a:srgbClr val="5F574C"/>
                </a:solidFill>
                <a:latin typeface="Inter"/>
                <a:ea typeface="PingFang SC"/>
              </a:rPr>
              <a:t>WHAT THE PILOT SHOWED</a:t>
            </a:r>
          </a:p>
        </p:txBody>
      </p:sp>
      <p:sp>
        <p:nvSpPr>
          <p:cNvPr id="8" name="TextBox 7"/>
          <p:cNvSpPr txBox="1"/>
          <p:nvPr/>
        </p:nvSpPr>
        <p:spPr>
          <a:xfrm>
            <a:off x="7112000" y="1579245"/>
            <a:ext cx="2573734" cy="182880"/>
          </a:xfrm>
          <a:prstGeom prst="rect">
            <a:avLst/>
          </a:prstGeom>
          <a:noFill/>
        </p:spPr>
        <p:txBody>
          <a:bodyPr wrap="none" anchor="t" lIns="0" rIns="0" tIns="0" bIns="0">
            <a:noAutofit/>
          </a:bodyPr>
          <a:lstStyle/>
          <a:p>
            <a:pPr algn="l">
              <a:lnSpc>
                <a:spcPts val="1439"/>
              </a:lnSpc>
            </a:pPr>
            <a:r>
              <a:rPr sz="1200" b="1" i="0" spc="144">
                <a:solidFill>
                  <a:srgbClr val="5F574C"/>
                </a:solidFill>
                <a:latin typeface="Inter"/>
                <a:ea typeface="PingFang SC"/>
              </a:rPr>
              <a:t>WHAT CHANGED IN DRAFT 2</a:t>
            </a:r>
          </a:p>
        </p:txBody>
      </p:sp>
      <p:sp>
        <p:nvSpPr>
          <p:cNvPr id="9" name="TextBox 8"/>
          <p:cNvSpPr txBox="1"/>
          <p:nvPr/>
        </p:nvSpPr>
        <p:spPr>
          <a:xfrm>
            <a:off x="762000" y="2105025"/>
            <a:ext cx="97334" cy="304800"/>
          </a:xfrm>
          <a:prstGeom prst="rect">
            <a:avLst/>
          </a:prstGeom>
          <a:noFill/>
        </p:spPr>
        <p:txBody>
          <a:bodyPr wrap="none" anchor="t" lIns="0" rIns="0" tIns="0" bIns="0">
            <a:noAutofit/>
          </a:bodyPr>
          <a:lstStyle/>
          <a:p>
            <a:pPr algn="l">
              <a:lnSpc>
                <a:spcPts val="2400"/>
              </a:lnSpc>
            </a:pPr>
            <a:r>
              <a:rPr sz="2000" b="1" i="0">
                <a:solidFill>
                  <a:srgbClr val="5F574C"/>
                </a:solidFill>
                <a:latin typeface="Playfair Display"/>
                <a:ea typeface="Songti SC"/>
              </a:rPr>
              <a:t>1</a:t>
            </a:r>
          </a:p>
        </p:txBody>
      </p:sp>
      <p:sp>
        <p:nvSpPr>
          <p:cNvPr id="10" name="TextBox 9"/>
          <p:cNvSpPr txBox="1"/>
          <p:nvPr/>
        </p:nvSpPr>
        <p:spPr>
          <a:xfrm>
            <a:off x="1524000" y="2047240"/>
            <a:ext cx="4749800" cy="515580"/>
          </a:xfrm>
          <a:prstGeom prst="rect">
            <a:avLst/>
          </a:prstGeom>
          <a:noFill/>
        </p:spPr>
        <p:txBody>
          <a:bodyPr wrap="square" anchor="t" lIns="0" rIns="0" tIns="0" bIns="0">
            <a:noAutofit/>
          </a:bodyPr>
          <a:lstStyle/>
          <a:p>
            <a:pPr algn="l">
              <a:lnSpc>
                <a:spcPts val="2030"/>
              </a:lnSpc>
            </a:pPr>
            <a:r>
              <a:rPr sz="1400" b="0" i="0">
                <a:solidFill>
                  <a:srgbClr val="5F574C"/>
                </a:solidFill>
                <a:latin typeface="Inter"/>
                <a:ea typeface="PingFang SC"/>
              </a:rPr>
              <a:t>Session 4 covered too many functions at once, and the back rows fell behind.</a:t>
            </a:r>
          </a:p>
        </p:txBody>
      </p:sp>
      <p:pic>
        <p:nvPicPr>
          <p:cNvPr id="11" name="Picture 10" descr="image.png"/>
          <p:cNvPicPr>
            <a:picLocks noChangeAspect="1"/>
          </p:cNvPicPr>
          <p:nvPr/>
        </p:nvPicPr>
        <p:blipFill>
          <a:blip r:embed="rId2"/>
          <a:stretch>
            <a:fillRect/>
          </a:stretch>
        </p:blipFill>
        <p:spPr>
          <a:xfrm>
            <a:off x="6578600" y="2120900"/>
            <a:ext cx="304800" cy="152400"/>
          </a:xfrm>
          <a:prstGeom prst="rect">
            <a:avLst/>
          </a:prstGeom>
        </p:spPr>
      </p:pic>
      <p:sp>
        <p:nvSpPr>
          <p:cNvPr id="12" name="TextBox 11"/>
          <p:cNvSpPr txBox="1"/>
          <p:nvPr/>
        </p:nvSpPr>
        <p:spPr>
          <a:xfrm>
            <a:off x="7112000" y="2047240"/>
            <a:ext cx="4495800" cy="773351"/>
          </a:xfrm>
          <a:prstGeom prst="rect">
            <a:avLst/>
          </a:prstGeom>
          <a:noFill/>
        </p:spPr>
        <p:txBody>
          <a:bodyPr wrap="square" anchor="t" lIns="0" rIns="0" tIns="0" bIns="0">
            <a:noAutofit/>
          </a:bodyPr>
          <a:lstStyle/>
          <a:p>
            <a:pPr algn="l">
              <a:lnSpc>
                <a:spcPts val="2030"/>
              </a:lnSpc>
            </a:pPr>
            <a:r>
              <a:rPr sz="1400" b="0" i="0">
                <a:solidFill>
                  <a:srgbClr val="1E1B16"/>
                </a:solidFill>
                <a:latin typeface="Inter"/>
                <a:ea typeface="PingFang SC"/>
              </a:rPr>
              <a:t>Functions are split into </a:t>
            </a:r>
            <a:r>
              <a:rPr sz="1400" b="1" i="0">
                <a:solidFill>
                  <a:srgbClr val="A8471F"/>
                </a:solidFill>
                <a:latin typeface="Inter"/>
                <a:ea typeface="PingFang SC"/>
              </a:rPr>
              <a:t>four must-know ones</a:t>
            </a:r>
            <a:r>
              <a:rPr sz="1400" b="0" i="0">
                <a:solidFill>
                  <a:srgbClr val="1E1B16"/>
                </a:solidFill>
                <a:latin typeface="Inter"/>
                <a:ea typeface="PingFang SC"/>
              </a:rPr>
              <a:t> taught in class; the optional ones go on the cheat sheet and are not taught in class.</a:t>
            </a:r>
          </a:p>
        </p:txBody>
      </p:sp>
      <p:sp>
        <p:nvSpPr>
          <p:cNvPr id="13" name="Rectangle 12"/>
          <p:cNvSpPr/>
          <p:nvPr/>
        </p:nvSpPr>
        <p:spPr>
          <a:xfrm>
            <a:off x="762000" y="3097064"/>
            <a:ext cx="10668000" cy="635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62000" y="3391942"/>
            <a:ext cx="132953" cy="304800"/>
          </a:xfrm>
          <a:prstGeom prst="rect">
            <a:avLst/>
          </a:prstGeom>
          <a:noFill/>
        </p:spPr>
        <p:txBody>
          <a:bodyPr wrap="none" anchor="t" lIns="0" rIns="0" tIns="0" bIns="0">
            <a:noAutofit/>
          </a:bodyPr>
          <a:lstStyle/>
          <a:p>
            <a:pPr algn="l">
              <a:lnSpc>
                <a:spcPts val="2400"/>
              </a:lnSpc>
            </a:pPr>
            <a:r>
              <a:rPr sz="2000" b="1" i="0">
                <a:solidFill>
                  <a:srgbClr val="5F574C"/>
                </a:solidFill>
                <a:latin typeface="Playfair Display"/>
                <a:ea typeface="Songti SC"/>
              </a:rPr>
              <a:t>2</a:t>
            </a:r>
          </a:p>
        </p:txBody>
      </p:sp>
      <p:sp>
        <p:nvSpPr>
          <p:cNvPr id="15" name="TextBox 14"/>
          <p:cNvSpPr txBox="1"/>
          <p:nvPr/>
        </p:nvSpPr>
        <p:spPr>
          <a:xfrm>
            <a:off x="1524000" y="3334157"/>
            <a:ext cx="4749800" cy="515580"/>
          </a:xfrm>
          <a:prstGeom prst="rect">
            <a:avLst/>
          </a:prstGeom>
          <a:noFill/>
        </p:spPr>
        <p:txBody>
          <a:bodyPr wrap="square" anchor="t" lIns="0" rIns="0" tIns="0" bIns="0">
            <a:noAutofit/>
          </a:bodyPr>
          <a:lstStyle/>
          <a:p>
            <a:pPr algn="l">
              <a:lnSpc>
                <a:spcPts val="2030"/>
              </a:lnSpc>
            </a:pPr>
            <a:r>
              <a:rPr sz="1400" b="0" i="0">
                <a:solidFill>
                  <a:srgbClr val="5F574C"/>
                </a:solidFill>
                <a:latin typeface="Inter"/>
                <a:ea typeface="PingFang SC"/>
              </a:rPr>
              <a:t>The practice data was too clean, so students froze when they met real data.</a:t>
            </a:r>
          </a:p>
        </p:txBody>
      </p:sp>
      <p:pic>
        <p:nvPicPr>
          <p:cNvPr id="16" name="Picture 15" descr="image.png"/>
          <p:cNvPicPr>
            <a:picLocks noChangeAspect="1"/>
          </p:cNvPicPr>
          <p:nvPr/>
        </p:nvPicPr>
        <p:blipFill>
          <a:blip r:embed="rId2"/>
          <a:stretch>
            <a:fillRect/>
          </a:stretch>
        </p:blipFill>
        <p:spPr>
          <a:xfrm>
            <a:off x="6578600" y="3407817"/>
            <a:ext cx="304800" cy="152400"/>
          </a:xfrm>
          <a:prstGeom prst="rect">
            <a:avLst/>
          </a:prstGeom>
        </p:spPr>
      </p:pic>
      <p:sp>
        <p:nvSpPr>
          <p:cNvPr id="17" name="TextBox 16"/>
          <p:cNvSpPr txBox="1"/>
          <p:nvPr/>
        </p:nvSpPr>
        <p:spPr>
          <a:xfrm>
            <a:off x="7112000" y="3334157"/>
            <a:ext cx="4495800" cy="515580"/>
          </a:xfrm>
          <a:prstGeom prst="rect">
            <a:avLst/>
          </a:prstGeom>
          <a:noFill/>
        </p:spPr>
        <p:txBody>
          <a:bodyPr wrap="square" anchor="t" lIns="0" rIns="0" tIns="0" bIns="0">
            <a:noAutofit/>
          </a:bodyPr>
          <a:lstStyle/>
          <a:p>
            <a:pPr algn="l">
              <a:lnSpc>
                <a:spcPts val="2030"/>
              </a:lnSpc>
            </a:pPr>
            <a:r>
              <a:rPr sz="1400" b="0" i="0">
                <a:solidFill>
                  <a:srgbClr val="1E1B16"/>
                </a:solidFill>
                <a:latin typeface="Inter"/>
                <a:ea typeface="PingFang SC"/>
              </a:rPr>
              <a:t>Every practice file now has </a:t>
            </a:r>
            <a:r>
              <a:rPr sz="1400" b="1" i="0">
                <a:solidFill>
                  <a:srgbClr val="A8471F"/>
                </a:solidFill>
                <a:latin typeface="Inter"/>
                <a:ea typeface="PingFang SC"/>
              </a:rPr>
              <a:t>duplicate rows, blanks and dates in mixed formats</a:t>
            </a:r>
            <a:r>
              <a:rPr sz="1400" b="0" i="0">
                <a:solidFill>
                  <a:srgbClr val="1E1B16"/>
                </a:solidFill>
                <a:latin typeface="Inter"/>
                <a:ea typeface="PingFang SC"/>
              </a:rPr>
              <a:t> on purpose.</a:t>
            </a:r>
          </a:p>
        </p:txBody>
      </p:sp>
      <p:sp>
        <p:nvSpPr>
          <p:cNvPr id="18" name="Rectangle 17"/>
          <p:cNvSpPr/>
          <p:nvPr/>
        </p:nvSpPr>
        <p:spPr>
          <a:xfrm>
            <a:off x="762000" y="4126210"/>
            <a:ext cx="10668000" cy="635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62000" y="4421138"/>
            <a:ext cx="123875" cy="304800"/>
          </a:xfrm>
          <a:prstGeom prst="rect">
            <a:avLst/>
          </a:prstGeom>
          <a:noFill/>
        </p:spPr>
        <p:txBody>
          <a:bodyPr wrap="none" anchor="t" lIns="0" rIns="0" tIns="0" bIns="0">
            <a:noAutofit/>
          </a:bodyPr>
          <a:lstStyle/>
          <a:p>
            <a:pPr algn="l">
              <a:lnSpc>
                <a:spcPts val="2400"/>
              </a:lnSpc>
            </a:pPr>
            <a:r>
              <a:rPr sz="2000" b="1" i="0">
                <a:solidFill>
                  <a:srgbClr val="5F574C"/>
                </a:solidFill>
                <a:latin typeface="Playfair Display"/>
                <a:ea typeface="Songti SC"/>
              </a:rPr>
              <a:t>3</a:t>
            </a:r>
          </a:p>
        </p:txBody>
      </p:sp>
      <p:sp>
        <p:nvSpPr>
          <p:cNvPr id="20" name="TextBox 19"/>
          <p:cNvSpPr txBox="1"/>
          <p:nvPr/>
        </p:nvSpPr>
        <p:spPr>
          <a:xfrm>
            <a:off x="1524000" y="4363353"/>
            <a:ext cx="4749800" cy="515580"/>
          </a:xfrm>
          <a:prstGeom prst="rect">
            <a:avLst/>
          </a:prstGeom>
          <a:noFill/>
        </p:spPr>
        <p:txBody>
          <a:bodyPr wrap="square" anchor="t" lIns="0" rIns="0" tIns="0" bIns="0">
            <a:noAutofit/>
          </a:bodyPr>
          <a:lstStyle/>
          <a:p>
            <a:pPr algn="l">
              <a:lnSpc>
                <a:spcPts val="2030"/>
              </a:lnSpc>
            </a:pPr>
            <a:r>
              <a:rPr sz="1400" b="0" i="0">
                <a:solidFill>
                  <a:srgbClr val="5F574C"/>
                </a:solidFill>
                <a:latin typeface="Inter"/>
                <a:ea typeface="PingFang SC"/>
              </a:rPr>
              <a:t>Final presentations were 6 minutes, and most groups ran over.</a:t>
            </a:r>
          </a:p>
        </p:txBody>
      </p:sp>
      <p:pic>
        <p:nvPicPr>
          <p:cNvPr id="21" name="Picture 20" descr="image.png"/>
          <p:cNvPicPr>
            <a:picLocks noChangeAspect="1"/>
          </p:cNvPicPr>
          <p:nvPr/>
        </p:nvPicPr>
        <p:blipFill>
          <a:blip r:embed="rId2"/>
          <a:stretch>
            <a:fillRect/>
          </a:stretch>
        </p:blipFill>
        <p:spPr>
          <a:xfrm>
            <a:off x="6578600" y="4437013"/>
            <a:ext cx="304800" cy="152400"/>
          </a:xfrm>
          <a:prstGeom prst="rect">
            <a:avLst/>
          </a:prstGeom>
        </p:spPr>
      </p:pic>
      <p:sp>
        <p:nvSpPr>
          <p:cNvPr id="22" name="TextBox 21"/>
          <p:cNvSpPr txBox="1"/>
          <p:nvPr/>
        </p:nvSpPr>
        <p:spPr>
          <a:xfrm>
            <a:off x="7112000" y="4363353"/>
            <a:ext cx="4495800" cy="515580"/>
          </a:xfrm>
          <a:prstGeom prst="rect">
            <a:avLst/>
          </a:prstGeom>
          <a:noFill/>
        </p:spPr>
        <p:txBody>
          <a:bodyPr wrap="square" anchor="t" lIns="0" rIns="0" tIns="0" bIns="0">
            <a:noAutofit/>
          </a:bodyPr>
          <a:lstStyle/>
          <a:p>
            <a:pPr algn="l">
              <a:lnSpc>
                <a:spcPts val="2030"/>
              </a:lnSpc>
            </a:pPr>
            <a:r>
              <a:rPr sz="1400" b="0" i="0">
                <a:solidFill>
                  <a:srgbClr val="1E1B16"/>
                </a:solidFill>
                <a:latin typeface="Inter"/>
                <a:ea typeface="PingFang SC"/>
              </a:rPr>
              <a:t>Presentations are now </a:t>
            </a:r>
            <a:r>
              <a:rPr sz="1400" b="1" i="0">
                <a:solidFill>
                  <a:srgbClr val="A8471F"/>
                </a:solidFill>
                <a:latin typeface="Inter"/>
                <a:ea typeface="PingFang SC"/>
              </a:rPr>
              <a:t>8 minutes, plus 4 minutes for questions</a:t>
            </a:r>
            <a:r>
              <a:rPr sz="1400" b="0" i="0">
                <a:solidFill>
                  <a:srgbClr val="1E1B16"/>
                </a:solidFill>
                <a:latin typeface="Inter"/>
                <a:ea typeface="PingFang SC"/>
              </a:rPr>
              <a:t>.</a:t>
            </a:r>
          </a:p>
        </p:txBody>
      </p:sp>
      <p:sp>
        <p:nvSpPr>
          <p:cNvPr id="23" name="Rectangle 22"/>
          <p:cNvSpPr/>
          <p:nvPr/>
        </p:nvSpPr>
        <p:spPr>
          <a:xfrm>
            <a:off x="762000" y="5155357"/>
            <a:ext cx="10668000" cy="635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762000" y="5450284"/>
            <a:ext cx="134045" cy="304800"/>
          </a:xfrm>
          <a:prstGeom prst="rect">
            <a:avLst/>
          </a:prstGeom>
          <a:noFill/>
        </p:spPr>
        <p:txBody>
          <a:bodyPr wrap="none" anchor="t" lIns="0" rIns="0" tIns="0" bIns="0">
            <a:noAutofit/>
          </a:bodyPr>
          <a:lstStyle/>
          <a:p>
            <a:pPr algn="l">
              <a:lnSpc>
                <a:spcPts val="2400"/>
              </a:lnSpc>
            </a:pPr>
            <a:r>
              <a:rPr sz="2000" b="1" i="0">
                <a:solidFill>
                  <a:srgbClr val="5F574C"/>
                </a:solidFill>
                <a:latin typeface="Playfair Display"/>
                <a:ea typeface="Songti SC"/>
              </a:rPr>
              <a:t>4</a:t>
            </a:r>
          </a:p>
        </p:txBody>
      </p:sp>
      <p:sp>
        <p:nvSpPr>
          <p:cNvPr id="25" name="TextBox 24"/>
          <p:cNvSpPr txBox="1"/>
          <p:nvPr/>
        </p:nvSpPr>
        <p:spPr>
          <a:xfrm>
            <a:off x="1524000" y="5392499"/>
            <a:ext cx="4749800" cy="515580"/>
          </a:xfrm>
          <a:prstGeom prst="rect">
            <a:avLst/>
          </a:prstGeom>
          <a:noFill/>
        </p:spPr>
        <p:txBody>
          <a:bodyPr wrap="square" anchor="t" lIns="0" rIns="0" tIns="0" bIns="0">
            <a:noAutofit/>
          </a:bodyPr>
          <a:lstStyle/>
          <a:p>
            <a:pPr algn="l">
              <a:lnSpc>
                <a:spcPts val="2030"/>
              </a:lnSpc>
            </a:pPr>
            <a:r>
              <a:rPr sz="1400" b="0" i="0">
                <a:solidFill>
                  <a:srgbClr val="5F574C"/>
                </a:solidFill>
                <a:latin typeface="Inter"/>
                <a:ea typeface="PingFang SC"/>
              </a:rPr>
              <a:t>Students asked for a summary of what each session covered.</a:t>
            </a:r>
          </a:p>
        </p:txBody>
      </p:sp>
      <p:pic>
        <p:nvPicPr>
          <p:cNvPr id="26" name="Picture 25" descr="image.png"/>
          <p:cNvPicPr>
            <a:picLocks noChangeAspect="1"/>
          </p:cNvPicPr>
          <p:nvPr/>
        </p:nvPicPr>
        <p:blipFill>
          <a:blip r:embed="rId2"/>
          <a:stretch>
            <a:fillRect/>
          </a:stretch>
        </p:blipFill>
        <p:spPr>
          <a:xfrm>
            <a:off x="6578600" y="5466159"/>
            <a:ext cx="304800" cy="152400"/>
          </a:xfrm>
          <a:prstGeom prst="rect">
            <a:avLst/>
          </a:prstGeom>
        </p:spPr>
      </p:pic>
      <p:sp>
        <p:nvSpPr>
          <p:cNvPr id="27" name="TextBox 26"/>
          <p:cNvSpPr txBox="1"/>
          <p:nvPr/>
        </p:nvSpPr>
        <p:spPr>
          <a:xfrm>
            <a:off x="7112000" y="5392499"/>
            <a:ext cx="4495800" cy="515580"/>
          </a:xfrm>
          <a:prstGeom prst="rect">
            <a:avLst/>
          </a:prstGeom>
          <a:noFill/>
        </p:spPr>
        <p:txBody>
          <a:bodyPr wrap="square" anchor="t" lIns="0" rIns="0" tIns="0" bIns="0">
            <a:noAutofit/>
          </a:bodyPr>
          <a:lstStyle/>
          <a:p>
            <a:pPr algn="l">
              <a:lnSpc>
                <a:spcPts val="2030"/>
              </a:lnSpc>
            </a:pPr>
            <a:r>
              <a:rPr sz="1400" b="0" i="0">
                <a:solidFill>
                  <a:srgbClr val="1E1B16"/>
                </a:solidFill>
                <a:latin typeface="Inter"/>
                <a:ea typeface="PingFang SC"/>
              </a:rPr>
              <a:t>Every handout now ends with a </a:t>
            </a:r>
            <a:r>
              <a:rPr sz="1400" b="1" i="0">
                <a:solidFill>
                  <a:srgbClr val="A8471F"/>
                </a:solidFill>
                <a:latin typeface="Inter"/>
                <a:ea typeface="PingFang SC"/>
              </a:rPr>
              <a:t>summary page and one self-check question</a:t>
            </a:r>
            <a:r>
              <a:rPr sz="1400" b="0" i="0">
                <a:solidFill>
                  <a:srgbClr val="1E1B16"/>
                </a:solidFill>
                <a:latin typeface="Inter"/>
                <a:ea typeface="PingFang SC"/>
              </a:rPr>
              <a:t>.</a:t>
            </a:r>
          </a:p>
        </p:txBody>
      </p:sp>
      <p:sp>
        <p:nvSpPr>
          <p:cNvPr id="28" name="TextBox 27"/>
          <p:cNvSpPr txBox="1"/>
          <p:nvPr/>
        </p:nvSpPr>
        <p:spPr>
          <a:xfrm>
            <a:off x="762000" y="6431280"/>
            <a:ext cx="3158034" cy="121920"/>
          </a:xfrm>
          <a:prstGeom prst="rect">
            <a:avLst/>
          </a:prstGeom>
          <a:noFill/>
        </p:spPr>
        <p:txBody>
          <a:bodyPr wrap="none" anchor="t" lIns="0" rIns="0" tIns="0" bIns="0">
            <a:noAutofit/>
          </a:bodyPr>
          <a:lstStyle/>
          <a:p>
            <a:pPr algn="l">
              <a:lnSpc>
                <a:spcPts val="960"/>
              </a:lnSpc>
            </a:pPr>
            <a:r>
              <a:rPr sz="800" b="0" i="0" spc="64">
                <a:solidFill>
                  <a:srgbClr val="5F574C"/>
                </a:solidFill>
                <a:latin typeface="Inter"/>
                <a:ea typeface="PingFang SC"/>
              </a:rPr>
              <a:t>DATA LITERACY 101 · CURRICULUM COMMITTEE REVIEW</a:t>
            </a:r>
          </a:p>
        </p:txBody>
      </p:sp>
      <p:sp>
        <p:nvSpPr>
          <p:cNvPr id="29" name="TextBox 28"/>
          <p:cNvSpPr txBox="1"/>
          <p:nvPr/>
        </p:nvSpPr>
        <p:spPr>
          <a:xfrm>
            <a:off x="11018341" y="6431280"/>
            <a:ext cx="411659" cy="121920"/>
          </a:xfrm>
          <a:prstGeom prst="rect">
            <a:avLst/>
          </a:prstGeom>
          <a:noFill/>
        </p:spPr>
        <p:txBody>
          <a:bodyPr wrap="none" anchor="t" lIns="0" rIns="0" tIns="0" bIns="0">
            <a:noAutofit/>
          </a:bodyPr>
          <a:lstStyle/>
          <a:p>
            <a:pPr algn="l">
              <a:lnSpc>
                <a:spcPts val="960"/>
              </a:lnSpc>
            </a:pPr>
            <a:r>
              <a:rPr sz="800" b="0" i="0" spc="96">
                <a:solidFill>
                  <a:srgbClr val="1E1B16"/>
                </a:solidFill>
                <a:latin typeface="Inter"/>
                <a:ea typeface="PingFang SC"/>
              </a:rPr>
              <a:t>09 / 10</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6F1E8"/>
        </a:solidFill>
        <a:effectLst/>
      </p:bgPr>
    </p:bg>
    <p:spTree>
      <p:nvGrpSpPr>
        <p:cNvPr id="1" name=""/>
        <p:cNvGrpSpPr/>
        <p:nvPr/>
      </p:nvGrpSpPr>
      <p:grpSpPr/>
      <p:sp>
        <p:nvSpPr>
          <p:cNvPr id="2" name="TextBox 1"/>
          <p:cNvSpPr txBox="1"/>
          <p:nvPr/>
        </p:nvSpPr>
        <p:spPr>
          <a:xfrm>
            <a:off x="762000" y="281305"/>
            <a:ext cx="2346474" cy="121920"/>
          </a:xfrm>
          <a:prstGeom prst="rect">
            <a:avLst/>
          </a:prstGeom>
          <a:noFill/>
        </p:spPr>
        <p:txBody>
          <a:bodyPr wrap="none" anchor="t" lIns="0" rIns="0" tIns="0" bIns="0">
            <a:noAutofit/>
          </a:bodyPr>
          <a:lstStyle/>
          <a:p>
            <a:pPr algn="l">
              <a:lnSpc>
                <a:spcPts val="960"/>
              </a:lnSpc>
            </a:pPr>
            <a:r>
              <a:rPr sz="800" b="0" i="0" spc="96">
                <a:solidFill>
                  <a:srgbClr val="5F574C"/>
                </a:solidFill>
                <a:latin typeface="Inter"/>
                <a:ea typeface="PingFang SC"/>
              </a:rPr>
              <a:t>STAGE 7 · APPROVAL &amp; REQUIREMENTS</a:t>
            </a:r>
          </a:p>
        </p:txBody>
      </p:sp>
      <p:sp>
        <p:nvSpPr>
          <p:cNvPr id="3" name="TextBox 2"/>
          <p:cNvSpPr txBox="1"/>
          <p:nvPr/>
        </p:nvSpPr>
        <p:spPr>
          <a:xfrm>
            <a:off x="8427145" y="281305"/>
            <a:ext cx="3002855" cy="121920"/>
          </a:xfrm>
          <a:prstGeom prst="rect">
            <a:avLst/>
          </a:prstGeom>
          <a:noFill/>
        </p:spPr>
        <p:txBody>
          <a:bodyPr wrap="none" anchor="t" lIns="0" rIns="0" tIns="0" bIns="0">
            <a:noAutofit/>
          </a:bodyPr>
          <a:lstStyle/>
          <a:p>
            <a:pPr algn="l">
              <a:lnSpc>
                <a:spcPts val="960"/>
              </a:lnSpc>
            </a:pPr>
            <a:r>
              <a:rPr sz="800" b="0" i="0" spc="96">
                <a:solidFill>
                  <a:srgbClr val="5F574C"/>
                </a:solidFill>
                <a:latin typeface="Inter"/>
                <a:ea typeface="PingFang SC"/>
              </a:rPr>
              <a:t>DATA LITERACY 101 — COURSE DESIGN OVERVIEW</a:t>
            </a:r>
          </a:p>
        </p:txBody>
      </p:sp>
      <p:sp>
        <p:nvSpPr>
          <p:cNvPr id="4" name="TextBox 3"/>
          <p:cNvSpPr txBox="1"/>
          <p:nvPr/>
        </p:nvSpPr>
        <p:spPr>
          <a:xfrm>
            <a:off x="762000" y="859790"/>
            <a:ext cx="11074400" cy="934680"/>
          </a:xfrm>
          <a:prstGeom prst="rect">
            <a:avLst/>
          </a:prstGeom>
          <a:noFill/>
        </p:spPr>
        <p:txBody>
          <a:bodyPr wrap="square" anchor="t" lIns="0" rIns="0" tIns="0" bIns="0">
            <a:noAutofit/>
          </a:bodyPr>
          <a:lstStyle/>
          <a:p>
            <a:pPr algn="l">
              <a:lnSpc>
                <a:spcPts val="3679"/>
              </a:lnSpc>
            </a:pPr>
            <a:r>
              <a:rPr sz="3200" b="1" i="0">
                <a:solidFill>
                  <a:srgbClr val="1E1B16"/>
                </a:solidFill>
                <a:latin typeface="Playfair Display"/>
                <a:ea typeface="Songti SC"/>
              </a:rPr>
              <a:t>Approve to launch; support and budget items listed below</a:t>
            </a:r>
          </a:p>
        </p:txBody>
      </p:sp>
      <p:sp>
        <p:nvSpPr>
          <p:cNvPr id="5" name="Rectangle 4"/>
          <p:cNvSpPr/>
          <p:nvPr/>
        </p:nvSpPr>
        <p:spPr>
          <a:xfrm>
            <a:off x="762000" y="1937941"/>
            <a:ext cx="10668000" cy="12700"/>
          </a:xfrm>
          <a:prstGeom prst="rect">
            <a:avLst/>
          </a:prstGeom>
          <a:solidFill>
            <a:srgbClr val="1E1B1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62000" y="2128441"/>
            <a:ext cx="9702800" cy="800100"/>
          </a:xfrm>
          <a:prstGeom prst="rect">
            <a:avLst/>
          </a:prstGeom>
          <a:noFill/>
        </p:spPr>
        <p:txBody>
          <a:bodyPr wrap="square" anchor="t" lIns="0" rIns="0" tIns="0" bIns="0">
            <a:noAutofit/>
          </a:bodyPr>
          <a:lstStyle/>
          <a:p>
            <a:pPr algn="l">
              <a:lnSpc>
                <a:spcPts val="2100"/>
              </a:lnSpc>
            </a:pPr>
            <a:r>
              <a:rPr sz="1400" b="0" i="0">
                <a:solidFill>
                  <a:srgbClr val="1E1B16"/>
                </a:solidFill>
                <a:latin typeface="Inter"/>
                <a:ea typeface="PingFang SC"/>
              </a:rPr>
              <a:t>The course team asks the committee to approve the launch of </a:t>
            </a:r>
            <a:r>
              <a:rPr sz="1400" b="1" i="0">
                <a:solidFill>
                  <a:srgbClr val="A8471F"/>
                </a:solidFill>
                <a:latin typeface="Inter"/>
                <a:ea typeface="PingFang SC"/>
              </a:rPr>
              <a:t>Data Literacy 101</a:t>
            </a:r>
            <a:r>
              <a:rPr sz="1400" b="0" i="0">
                <a:solidFill>
                  <a:srgbClr val="1E1B16"/>
                </a:solidFill>
                <a:latin typeface="Inter"/>
                <a:ea typeface="PingFang SC"/>
              </a:rPr>
              <a:t>. Approval requires only two support commitments and confirmation of the budget line, so the committee can decide today with the resource picture fully on the table.</a:t>
            </a:r>
          </a:p>
        </p:txBody>
      </p:sp>
      <p:graphicFrame>
        <p:nvGraphicFramePr>
          <p:cNvPr id="7" name="Table 6"/>
          <p:cNvGraphicFramePr>
            <a:graphicFrameLocks noGrp="1"/>
          </p:cNvGraphicFramePr>
          <p:nvPr/>
        </p:nvGraphicFramePr>
        <p:xfrm>
          <a:off x="762000" y="2794000"/>
          <a:ext cx="10668000" cy="3549650"/>
        </p:xfrm>
        <a:graphic>
          <a:graphicData uri="http://schemas.openxmlformats.org/drawingml/2006/table">
            <a:tbl>
              <a:tblPr>
                <a:tableStyleId>{2D5ABB26-0587-4C30-8999-92F81FD0307C}</a:tableStyleId>
              </a:tblPr>
              <a:tblGrid>
                <a:gridCol w="1368177"/>
                <a:gridCol w="6777534"/>
                <a:gridCol w="2522289"/>
              </a:tblGrid>
              <a:tr h="390525">
                <a:tc>
                  <a:txBody>
                    <a:bodyPr wrap="square"/>
                    <a:lstStyle/>
                    <a:p>
                      <a:pPr algn="l"/>
                      <a:r>
                        <a:rPr sz="1200" b="1" i="0">
                          <a:solidFill>
                            <a:srgbClr val="F6F1E8"/>
                          </a:solidFill>
                          <a:latin typeface="Inter"/>
                          <a:ea typeface="PingFang SC"/>
                        </a:rPr>
                        <a:t>Category</a:t>
                      </a:r>
                    </a:p>
                  </a:txBody>
                  <a:tcPr marT="101600" marR="0" marB="101600" marL="152400" anchor="ctr">
                    <a:lnL w="0">
                      <a:noFill/>
                    </a:lnL>
                    <a:lnR w="0">
                      <a:noFill/>
                    </a:lnR>
                    <a:lnT w="0">
                      <a:noFill/>
                    </a:lnT>
                    <a:lnB w="0">
                      <a:noFill/>
                    </a:lnB>
                    <a:solidFill>
                      <a:srgbClr val="1E1B16"/>
                    </a:solidFill>
                  </a:tcPr>
                </a:tc>
                <a:tc>
                  <a:txBody>
                    <a:bodyPr wrap="square"/>
                    <a:lstStyle/>
                    <a:p>
                      <a:pPr algn="l"/>
                      <a:r>
                        <a:rPr sz="1200" b="1" i="0">
                          <a:solidFill>
                            <a:srgbClr val="F6F1E8"/>
                          </a:solidFill>
                          <a:latin typeface="Inter"/>
                          <a:ea typeface="PingFang SC"/>
                        </a:rPr>
                        <a:t>Item</a:t>
                      </a:r>
                    </a:p>
                  </a:txBody>
                  <a:tcPr marT="101600" marR="0" marB="101600" marL="152400" anchor="ctr">
                    <a:lnL w="0">
                      <a:noFill/>
                    </a:lnL>
                    <a:lnR w="0">
                      <a:noFill/>
                    </a:lnR>
                    <a:lnT w="0">
                      <a:noFill/>
                    </a:lnT>
                    <a:lnB w="0">
                      <a:noFill/>
                    </a:lnB>
                    <a:solidFill>
                      <a:srgbClr val="1E1B16"/>
                    </a:solidFill>
                  </a:tcPr>
                </a:tc>
                <a:tc>
                  <a:txBody>
                    <a:bodyPr wrap="square"/>
                    <a:lstStyle/>
                    <a:p>
                      <a:pPr algn="r"/>
                      <a:r>
                        <a:rPr sz="1200" b="1" i="0">
                          <a:solidFill>
                            <a:srgbClr val="F6F1E8"/>
                          </a:solidFill>
                          <a:latin typeface="Inter"/>
                          <a:ea typeface="PingFang SC"/>
                        </a:rPr>
                        <a:t>Detail</a:t>
                      </a:r>
                    </a:p>
                  </a:txBody>
                  <a:tcPr marT="101600" marR="0" marB="101600" marL="152400" anchor="ctr">
                    <a:lnL w="0">
                      <a:noFill/>
                    </a:lnL>
                    <a:lnR w="0">
                      <a:noFill/>
                    </a:lnR>
                    <a:lnT w="0">
                      <a:noFill/>
                    </a:lnT>
                    <a:lnB w="0">
                      <a:noFill/>
                    </a:lnB>
                    <a:solidFill>
                      <a:srgbClr val="1E1B16"/>
                    </a:solidFill>
                  </a:tcPr>
                </a:tc>
              </a:tr>
              <a:tr h="631825">
                <a:tc>
                  <a:txBody>
                    <a:bodyPr wrap="square"/>
                    <a:lstStyle/>
                    <a:p>
                      <a:pPr algn="l"/>
                      <a:r>
                        <a:rPr sz="1300" b="1" i="0">
                          <a:solidFill>
                            <a:srgbClr val="1E1B16"/>
                          </a:solidFill>
                          <a:latin typeface="Inter"/>
                          <a:ea typeface="PingFang SC"/>
                        </a:rPr>
                        <a:t>Support needed</a:t>
                      </a:r>
                    </a:p>
                  </a:txBody>
                  <a:tcPr marT="114300" marR="0" marB="114300" marL="152400" anchor="t">
                    <a:lnL w="0">
                      <a:noFill/>
                    </a:lnL>
                    <a:lnR w="0">
                      <a:noFill/>
                    </a:lnR>
                    <a:lnT w="0">
                      <a:noFill/>
                    </a:lnT>
                    <a:lnB w="6350">
                      <a:solidFill>
                        <a:srgbClr val="D8CCBA"/>
                      </a:solidFill>
                    </a:lnB>
                    <a:noFill/>
                  </a:tcPr>
                </a:tc>
                <a:tc>
                  <a:txBody>
                    <a:bodyPr wrap="square"/>
                    <a:lstStyle/>
                    <a:p>
                      <a:pPr algn="l"/>
                      <a:r>
                        <a:rPr sz="1300" b="0" i="0">
                          <a:solidFill>
                            <a:srgbClr val="1E1B16"/>
                          </a:solidFill>
                          <a:latin typeface="Inter"/>
                          <a:ea typeface="PingFang SC"/>
                        </a:rPr>
                        <a:t>A teaching assistant in every session to help answer questions</a:t>
                      </a:r>
                    </a:p>
                  </a:txBody>
                  <a:tcPr marT="114300" marR="0" marB="114300" marL="152400" anchor="t">
                    <a:lnL w="0">
                      <a:noFill/>
                    </a:lnL>
                    <a:lnR w="0">
                      <a:noFill/>
                    </a:lnR>
                    <a:lnT w="0">
                      <a:noFill/>
                    </a:lnT>
                    <a:lnB w="6350">
                      <a:solidFill>
                        <a:srgbClr val="D8CCBA"/>
                      </a:solidFill>
                    </a:lnB>
                    <a:noFill/>
                  </a:tcPr>
                </a:tc>
                <a:tc>
                  <a:txBody>
                    <a:bodyPr wrap="square"/>
                    <a:lstStyle/>
                    <a:p>
                      <a:pPr algn="r"/>
                      <a:r>
                        <a:rPr sz="1400" b="0" i="0">
                          <a:solidFill>
                            <a:srgbClr val="1E1B16"/>
                          </a:solidFill>
                          <a:latin typeface="Playfair Display"/>
                          <a:ea typeface="Songti SC"/>
                        </a:rPr>
                        <a:t>Every session</a:t>
                      </a:r>
                    </a:p>
                  </a:txBody>
                  <a:tcPr marT="114300" marR="0" marB="114300" marL="152400" anchor="t">
                    <a:lnL w="0">
                      <a:noFill/>
                    </a:lnL>
                    <a:lnR w="0">
                      <a:noFill/>
                    </a:lnR>
                    <a:lnT w="0">
                      <a:noFill/>
                    </a:lnT>
                    <a:lnB w="6350">
                      <a:solidFill>
                        <a:srgbClr val="D8CCBA"/>
                      </a:solidFill>
                    </a:lnB>
                    <a:noFill/>
                  </a:tcPr>
                </a:tc>
              </a:tr>
              <a:tr h="635000">
                <a:tc>
                  <a:txBody>
                    <a:bodyPr wrap="square"/>
                    <a:lstStyle/>
                    <a:p>
                      <a:pPr algn="l"/>
                      <a:r>
                        <a:rPr sz="1300" b="1" i="0">
                          <a:solidFill>
                            <a:srgbClr val="1E1B16"/>
                          </a:solidFill>
                          <a:latin typeface="Inter"/>
                          <a:ea typeface="PingFang SC"/>
                        </a:rPr>
                        <a:t>Support needed</a:t>
                      </a:r>
                    </a:p>
                  </a:txBody>
                  <a:tcPr marT="114300" marR="0" marB="114300" marL="152400" anchor="t">
                    <a:lnL w="0">
                      <a:noFill/>
                    </a:lnL>
                    <a:lnR w="0">
                      <a:noFill/>
                    </a:lnR>
                    <a:lnT w="0">
                      <a:noFill/>
                    </a:lnT>
                    <a:lnB w="6350">
                      <a:solidFill>
                        <a:srgbClr val="D8CCBA"/>
                      </a:solidFill>
                    </a:lnB>
                    <a:noFill/>
                  </a:tcPr>
                </a:tc>
                <a:tc>
                  <a:txBody>
                    <a:bodyPr wrap="square"/>
                    <a:lstStyle/>
                    <a:p>
                      <a:pPr algn="l"/>
                      <a:r>
                        <a:rPr sz="1300" b="0" i="0">
                          <a:solidFill>
                            <a:srgbClr val="1E1B16"/>
                          </a:solidFill>
                          <a:latin typeface="Inter"/>
                          <a:ea typeface="PingFang SC"/>
                        </a:rPr>
                        <a:t>The class list one week before the course starts, so groups can be set up in advance</a:t>
                      </a:r>
                    </a:p>
                  </a:txBody>
                  <a:tcPr marT="114300" marR="0" marB="114300" marL="152400" anchor="t">
                    <a:lnL w="0">
                      <a:noFill/>
                    </a:lnL>
                    <a:lnR w="0">
                      <a:noFill/>
                    </a:lnR>
                    <a:lnT w="0">
                      <a:noFill/>
                    </a:lnT>
                    <a:lnB w="6350">
                      <a:solidFill>
                        <a:srgbClr val="D8CCBA"/>
                      </a:solidFill>
                    </a:lnB>
                    <a:noFill/>
                  </a:tcPr>
                </a:tc>
                <a:tc>
                  <a:txBody>
                    <a:bodyPr wrap="square"/>
                    <a:lstStyle/>
                    <a:p>
                      <a:pPr algn="r"/>
                      <a:r>
                        <a:rPr sz="1400" b="0" i="0">
                          <a:solidFill>
                            <a:srgbClr val="1E1B16"/>
                          </a:solidFill>
                          <a:latin typeface="Playfair Display"/>
                          <a:ea typeface="Songti SC"/>
                        </a:rPr>
                        <a:t>1 week before</a:t>
                      </a:r>
                    </a:p>
                  </a:txBody>
                  <a:tcPr marT="114300" marR="0" marB="114300" marL="152400" anchor="t">
                    <a:lnL w="0">
                      <a:noFill/>
                    </a:lnL>
                    <a:lnR w="0">
                      <a:noFill/>
                    </a:lnR>
                    <a:lnT w="0">
                      <a:noFill/>
                    </a:lnT>
                    <a:lnB w="6350">
                      <a:solidFill>
                        <a:srgbClr val="D8CCBA"/>
                      </a:solidFill>
                    </a:lnB>
                    <a:noFill/>
                  </a:tcPr>
                </a:tc>
              </a:tr>
              <a:tr h="473075">
                <a:tc>
                  <a:txBody>
                    <a:bodyPr wrap="square"/>
                    <a:lstStyle/>
                    <a:p>
                      <a:pPr algn="l"/>
                      <a:r>
                        <a:rPr sz="1300" b="1" i="0">
                          <a:solidFill>
                            <a:srgbClr val="1E1B16"/>
                          </a:solidFill>
                          <a:latin typeface="Inter"/>
                          <a:ea typeface="PingFang SC"/>
                        </a:rPr>
                        <a:t>Resources</a:t>
                      </a:r>
                    </a:p>
                  </a:txBody>
                  <a:tcPr marT="114300" marR="0" marB="114300" marL="152400" anchor="t">
                    <a:lnL w="0">
                      <a:noFill/>
                    </a:lnL>
                    <a:lnR w="0">
                      <a:noFill/>
                    </a:lnR>
                    <a:lnT w="0">
                      <a:noFill/>
                    </a:lnT>
                    <a:lnB w="6350">
                      <a:solidFill>
                        <a:srgbClr val="D8CCBA"/>
                      </a:solidFill>
                    </a:lnB>
                    <a:noFill/>
                  </a:tcPr>
                </a:tc>
                <a:tc>
                  <a:txBody>
                    <a:bodyPr wrap="square"/>
                    <a:lstStyle/>
                    <a:p>
                      <a:pPr algn="l"/>
                      <a:r>
                        <a:rPr sz="1300" b="0" i="0">
                          <a:solidFill>
                            <a:srgbClr val="1E1B16"/>
                          </a:solidFill>
                          <a:latin typeface="Inter"/>
                          <a:ea typeface="PingFang SC"/>
                        </a:rPr>
                        <a:t>Any spreadsheet app (Excel, Google Sheets or Numbers)</a:t>
                      </a:r>
                    </a:p>
                  </a:txBody>
                  <a:tcPr marT="114300" marR="0" marB="114300" marL="152400" anchor="t">
                    <a:lnL w="0">
                      <a:noFill/>
                    </a:lnL>
                    <a:lnR w="0">
                      <a:noFill/>
                    </a:lnR>
                    <a:lnT w="0">
                      <a:noFill/>
                    </a:lnT>
                    <a:lnB w="6350">
                      <a:solidFill>
                        <a:srgbClr val="D8CCBA"/>
                      </a:solidFill>
                    </a:lnB>
                    <a:noFill/>
                  </a:tcPr>
                </a:tc>
                <a:tc>
                  <a:txBody>
                    <a:bodyPr wrap="square"/>
                    <a:lstStyle/>
                    <a:p>
                      <a:pPr algn="r"/>
                      <a:r>
                        <a:rPr sz="1400" b="0" i="0">
                          <a:solidFill>
                            <a:srgbClr val="1E1B16"/>
                          </a:solidFill>
                          <a:latin typeface="Playfair Display"/>
                          <a:ea typeface="Songti SC"/>
                        </a:rPr>
                        <a:t>—</a:t>
                      </a:r>
                    </a:p>
                  </a:txBody>
                  <a:tcPr marT="114300" marR="0" marB="114300" marL="152400" anchor="t">
                    <a:lnL w="0">
                      <a:noFill/>
                    </a:lnL>
                    <a:lnR w="0">
                      <a:noFill/>
                    </a:lnR>
                    <a:lnT w="0">
                      <a:noFill/>
                    </a:lnT>
                    <a:lnB w="6350">
                      <a:solidFill>
                        <a:srgbClr val="D8CCBA"/>
                      </a:solidFill>
                    </a:lnB>
                    <a:noFill/>
                  </a:tcPr>
                </a:tc>
              </a:tr>
              <a:tr h="473075">
                <a:tc>
                  <a:txBody>
                    <a:bodyPr wrap="square"/>
                    <a:lstStyle/>
                    <a:p>
                      <a:pPr algn="l"/>
                      <a:r>
                        <a:rPr sz="1300" b="1" i="0">
                          <a:solidFill>
                            <a:srgbClr val="1E1B16"/>
                          </a:solidFill>
                          <a:latin typeface="Inter"/>
                          <a:ea typeface="PingFang SC"/>
                        </a:rPr>
                        <a:t>Resources</a:t>
                      </a:r>
                    </a:p>
                  </a:txBody>
                  <a:tcPr marT="114300" marR="0" marB="114300" marL="152400" anchor="t">
                    <a:lnL w="0">
                      <a:noFill/>
                    </a:lnL>
                    <a:lnR w="0">
                      <a:noFill/>
                    </a:lnR>
                    <a:lnT w="0">
                      <a:noFill/>
                    </a:lnT>
                    <a:lnB w="6350">
                      <a:solidFill>
                        <a:srgbClr val="D8CCBA"/>
                      </a:solidFill>
                    </a:lnB>
                    <a:noFill/>
                  </a:tcPr>
                </a:tc>
                <a:tc>
                  <a:txBody>
                    <a:bodyPr wrap="square"/>
                    <a:lstStyle/>
                    <a:p>
                      <a:pPr algn="l"/>
                      <a:r>
                        <a:rPr sz="1300" b="0" i="0">
                          <a:solidFill>
                            <a:srgbClr val="1E1B16"/>
                          </a:solidFill>
                          <a:latin typeface="Inter"/>
                          <a:ea typeface="PingFang SC"/>
                        </a:rPr>
                        <a:t>Practice datasets prepared by the instructor, one per session</a:t>
                      </a:r>
                    </a:p>
                  </a:txBody>
                  <a:tcPr marT="114300" marR="0" marB="114300" marL="152400" anchor="t">
                    <a:lnL w="0">
                      <a:noFill/>
                    </a:lnL>
                    <a:lnR w="0">
                      <a:noFill/>
                    </a:lnR>
                    <a:lnT w="0">
                      <a:noFill/>
                    </a:lnT>
                    <a:lnB w="6350">
                      <a:solidFill>
                        <a:srgbClr val="D8CCBA"/>
                      </a:solidFill>
                    </a:lnB>
                    <a:noFill/>
                  </a:tcPr>
                </a:tc>
                <a:tc>
                  <a:txBody>
                    <a:bodyPr wrap="square"/>
                    <a:lstStyle/>
                    <a:p>
                      <a:pPr algn="r"/>
                      <a:r>
                        <a:rPr sz="1400" b="0" i="0">
                          <a:solidFill>
                            <a:srgbClr val="1E1B16"/>
                          </a:solidFill>
                          <a:latin typeface="Playfair Display"/>
                          <a:ea typeface="Songti SC"/>
                        </a:rPr>
                        <a:t>8 datasets</a:t>
                      </a:r>
                    </a:p>
                  </a:txBody>
                  <a:tcPr marT="114300" marR="0" marB="114300" marL="152400" anchor="t">
                    <a:lnL w="0">
                      <a:noFill/>
                    </a:lnL>
                    <a:lnR w="0">
                      <a:noFill/>
                    </a:lnR>
                    <a:lnT w="0">
                      <a:noFill/>
                    </a:lnT>
                    <a:lnB w="6350">
                      <a:solidFill>
                        <a:srgbClr val="D8CCBA"/>
                      </a:solidFill>
                    </a:lnB>
                    <a:noFill/>
                  </a:tcPr>
                </a:tc>
              </a:tr>
              <a:tr h="473075">
                <a:tc>
                  <a:txBody>
                    <a:bodyPr wrap="square"/>
                    <a:lstStyle/>
                    <a:p>
                      <a:pPr algn="l"/>
                      <a:r>
                        <a:rPr sz="1300" b="1" i="0">
                          <a:solidFill>
                            <a:srgbClr val="1E1B16"/>
                          </a:solidFill>
                          <a:latin typeface="Inter"/>
                          <a:ea typeface="PingFang SC"/>
                        </a:rPr>
                        <a:t>Resources</a:t>
                      </a:r>
                    </a:p>
                  </a:txBody>
                  <a:tcPr marT="114300" marR="0" marB="114300" marL="152400" anchor="t">
                    <a:lnL w="0">
                      <a:noFill/>
                    </a:lnL>
                    <a:lnR w="0">
                      <a:noFill/>
                    </a:lnR>
                    <a:lnT w="0">
                      <a:noFill/>
                    </a:lnT>
                    <a:lnB w="6350">
                      <a:solidFill>
                        <a:srgbClr val="D8CCBA"/>
                      </a:solidFill>
                    </a:lnB>
                    <a:noFill/>
                  </a:tcPr>
                </a:tc>
                <a:tc>
                  <a:txBody>
                    <a:bodyPr wrap="square"/>
                    <a:lstStyle/>
                    <a:p>
                      <a:pPr algn="l"/>
                      <a:r>
                        <a:rPr sz="1300" b="0" i="0">
                          <a:solidFill>
                            <a:srgbClr val="1E1B16"/>
                          </a:solidFill>
                          <a:latin typeface="Inter"/>
                          <a:ea typeface="PingFang SC"/>
                        </a:rPr>
                        <a:t>A handout for each session, plus a one-page cheat sheet of common functions</a:t>
                      </a:r>
                    </a:p>
                  </a:txBody>
                  <a:tcPr marT="114300" marR="0" marB="114300" marL="152400" anchor="t">
                    <a:lnL w="0">
                      <a:noFill/>
                    </a:lnL>
                    <a:lnR w="0">
                      <a:noFill/>
                    </a:lnR>
                    <a:lnT w="0">
                      <a:noFill/>
                    </a:lnT>
                    <a:lnB w="6350">
                      <a:solidFill>
                        <a:srgbClr val="D8CCBA"/>
                      </a:solidFill>
                    </a:lnB>
                    <a:noFill/>
                  </a:tcPr>
                </a:tc>
                <a:tc>
                  <a:txBody>
                    <a:bodyPr wrap="square"/>
                    <a:lstStyle/>
                    <a:p>
                      <a:pPr algn="r"/>
                      <a:r>
                        <a:rPr sz="1400" b="0" i="0">
                          <a:solidFill>
                            <a:srgbClr val="1E1B16"/>
                          </a:solidFill>
                          <a:latin typeface="Playfair Display"/>
                          <a:ea typeface="Songti SC"/>
                        </a:rPr>
                        <a:t>8 handouts + 1 cheat sheet</a:t>
                      </a:r>
                    </a:p>
                  </a:txBody>
                  <a:tcPr marT="114300" marR="0" marB="114300" marL="152400" anchor="t">
                    <a:lnL w="0">
                      <a:noFill/>
                    </a:lnL>
                    <a:lnR w="0">
                      <a:noFill/>
                    </a:lnR>
                    <a:lnT w="0">
                      <a:noFill/>
                    </a:lnT>
                    <a:lnB w="6350">
                      <a:solidFill>
                        <a:srgbClr val="D8CCBA"/>
                      </a:solidFill>
                    </a:lnB>
                    <a:noFill/>
                  </a:tcPr>
                </a:tc>
              </a:tr>
              <a:tr h="473075">
                <a:tc>
                  <a:txBody>
                    <a:bodyPr wrap="square"/>
                    <a:lstStyle/>
                    <a:p>
                      <a:pPr algn="l"/>
                      <a:r>
                        <a:rPr sz="1300" b="1" i="0">
                          <a:solidFill>
                            <a:srgbClr val="A8471F"/>
                          </a:solidFill>
                          <a:latin typeface="Inter"/>
                          <a:ea typeface="PingFang SC"/>
                        </a:rPr>
                        <a:t>Budget</a:t>
                      </a:r>
                    </a:p>
                  </a:txBody>
                  <a:tcPr marT="114300" marR="0" marB="114300" marL="152400" anchor="t">
                    <a:lnL w="0">
                      <a:noFill/>
                    </a:lnL>
                    <a:lnR w="0">
                      <a:noFill/>
                    </a:lnR>
                    <a:lnT w="0">
                      <a:noFill/>
                    </a:lnT>
                    <a:lnB w="6350">
                      <a:solidFill>
                        <a:srgbClr val="D8CCBA"/>
                      </a:solidFill>
                    </a:lnB>
                    <a:noFill/>
                  </a:tcPr>
                </a:tc>
                <a:tc>
                  <a:txBody>
                    <a:bodyPr wrap="square"/>
                    <a:lstStyle/>
                    <a:p>
                      <a:pPr algn="l"/>
                      <a:r>
                        <a:rPr sz="1300" b="0" i="0">
                          <a:solidFill>
                            <a:srgbClr val="A8471F"/>
                          </a:solidFill>
                          <a:latin typeface="Inter"/>
                          <a:ea typeface="PingFang SC"/>
                        </a:rPr>
                        <a:t>Not specified in the draft; to be confirmed with the committee</a:t>
                      </a:r>
                    </a:p>
                  </a:txBody>
                  <a:tcPr marT="114300" marR="0" marB="114300" marL="152400" anchor="t">
                    <a:lnL w="0">
                      <a:noFill/>
                    </a:lnL>
                    <a:lnR w="0">
                      <a:noFill/>
                    </a:lnR>
                    <a:lnT w="0">
                      <a:noFill/>
                    </a:lnT>
                    <a:lnB w="6350">
                      <a:solidFill>
                        <a:srgbClr val="D8CCBA"/>
                      </a:solidFill>
                    </a:lnB>
                    <a:noFill/>
                  </a:tcPr>
                </a:tc>
                <a:tc>
                  <a:txBody>
                    <a:bodyPr wrap="square"/>
                    <a:lstStyle/>
                    <a:p>
                      <a:pPr algn="r"/>
                      <a:r>
                        <a:rPr sz="1400" b="0" i="0">
                          <a:solidFill>
                            <a:srgbClr val="A8471F"/>
                          </a:solidFill>
                          <a:latin typeface="Playfair Display"/>
                          <a:ea typeface="Songti SC"/>
                        </a:rPr>
                        <a:t>TBD</a:t>
                      </a:r>
                    </a:p>
                  </a:txBody>
                  <a:tcPr marT="114300" marR="0" marB="114300" marL="152400" anchor="t">
                    <a:lnL w="0">
                      <a:noFill/>
                    </a:lnL>
                    <a:lnR w="0">
                      <a:noFill/>
                    </a:lnR>
                    <a:lnT w="0">
                      <a:noFill/>
                    </a:lnT>
                    <a:lnB w="6350">
                      <a:solidFill>
                        <a:srgbClr val="D8CCBA"/>
                      </a:solidFill>
                    </a:lnB>
                    <a:noFill/>
                  </a:tcPr>
                </a:tc>
              </a:tr>
            </a:tbl>
          </a:graphicData>
        </a:graphic>
      </p:graphicFrame>
      <p:sp>
        <p:nvSpPr>
          <p:cNvPr id="8" name="Rectangle 7"/>
          <p:cNvSpPr/>
          <p:nvPr/>
        </p:nvSpPr>
        <p:spPr>
          <a:xfrm>
            <a:off x="762000" y="6384925"/>
            <a:ext cx="10668000" cy="21907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762000" y="6384925"/>
            <a:ext cx="10668000" cy="6350"/>
          </a:xfrm>
          <a:prstGeom prst="rect">
            <a:avLst/>
          </a:prstGeom>
          <a:solidFill>
            <a:srgbClr val="D8CCB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62000" y="6482080"/>
            <a:ext cx="2850108" cy="121920"/>
          </a:xfrm>
          <a:prstGeom prst="rect">
            <a:avLst/>
          </a:prstGeom>
          <a:noFill/>
        </p:spPr>
        <p:txBody>
          <a:bodyPr wrap="none" anchor="t" lIns="0" rIns="0" tIns="0" bIns="0">
            <a:noAutofit/>
          </a:bodyPr>
          <a:lstStyle/>
          <a:p>
            <a:pPr algn="l">
              <a:lnSpc>
                <a:spcPts val="960"/>
              </a:lnSpc>
            </a:pPr>
            <a:r>
              <a:rPr sz="800" b="0" i="0" spc="96">
                <a:solidFill>
                  <a:srgbClr val="5F574C"/>
                </a:solidFill>
                <a:latin typeface="Inter"/>
                <a:ea typeface="PingFang SC"/>
              </a:rPr>
              <a:t>DATA LITERACY 101 · CURRICULUM COMMITTEE</a:t>
            </a:r>
          </a:p>
        </p:txBody>
      </p:sp>
      <p:sp>
        <p:nvSpPr>
          <p:cNvPr id="11" name="TextBox 10"/>
          <p:cNvSpPr txBox="1"/>
          <p:nvPr/>
        </p:nvSpPr>
        <p:spPr>
          <a:xfrm>
            <a:off x="11040021" y="6482080"/>
            <a:ext cx="389979" cy="121920"/>
          </a:xfrm>
          <a:prstGeom prst="rect">
            <a:avLst/>
          </a:prstGeom>
          <a:noFill/>
        </p:spPr>
        <p:txBody>
          <a:bodyPr wrap="none" anchor="t" lIns="0" rIns="0" tIns="0" bIns="0">
            <a:noAutofit/>
          </a:bodyPr>
          <a:lstStyle/>
          <a:p>
            <a:pPr algn="l">
              <a:lnSpc>
                <a:spcPts val="960"/>
              </a:lnSpc>
            </a:pPr>
            <a:r>
              <a:rPr sz="800" b="0" i="0" spc="96">
                <a:solidFill>
                  <a:srgbClr val="5F574C"/>
                </a:solidFill>
                <a:latin typeface="Inter"/>
                <a:ea typeface="PingFang SC"/>
              </a:rPr>
              <a:t>10 / 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Literacy 101: Course Design Overvie</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