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1941195"/>
            <a:ext cx="1234480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420">
                <a:solidFill>
                  <a:srgbClr val="5F574C"/>
                </a:solidFill>
                <a:latin typeface="Inter"/>
                <a:ea typeface="PingFang SC"/>
              </a:rPr>
              <a:t>课程设计说明</a:t>
            </a:r>
          </a:p>
        </p:txBody>
      </p:sp>
      <p:sp>
        <p:nvSpPr>
          <p:cNvPr id="3" name="Rectangle 2"/>
          <p:cNvSpPr/>
          <p:nvPr/>
        </p:nvSpPr>
        <p:spPr>
          <a:xfrm>
            <a:off x="762000" y="2435225"/>
            <a:ext cx="1143000" cy="2540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2841625"/>
            <a:ext cx="8092440" cy="15240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sz="4800" b="1" i="0">
                <a:solidFill>
                  <a:srgbClr val="1E1B16"/>
                </a:solidFill>
                <a:latin typeface="Playfair Display"/>
                <a:ea typeface="Songti SC"/>
              </a:rPr>
              <a:t>数据素养入门</a:t>
            </a:r>
            <a:br/>
            <a:r>
              <a:rPr sz="4800" b="1" i="0">
                <a:solidFill>
                  <a:srgbClr val="1E1B16"/>
                </a:solidFill>
                <a:latin typeface="Playfair Display"/>
                <a:ea typeface="Songti SC"/>
              </a:rPr>
              <a:t>用表格读懂数据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4606925"/>
            <a:ext cx="2448074" cy="304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1500" b="0" i="0">
                <a:solidFill>
                  <a:srgbClr val="5F574C"/>
                </a:solidFill>
                <a:latin typeface="Inter"/>
                <a:ea typeface="PingFang SC"/>
              </a:rPr>
              <a:t>课程设计说明 · 供教研组评审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0" y="5353050"/>
            <a:ext cx="2667000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763000" y="5353050"/>
            <a:ext cx="2667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0" y="5575300"/>
            <a:ext cx="5715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500" b="1" i="0">
                <a:solidFill>
                  <a:srgbClr val="1E1B16"/>
                </a:solidFill>
                <a:latin typeface="Playfair Display"/>
                <a:ea typeface="Songti SC"/>
              </a:rPr>
              <a:t>课程组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0" y="5906770"/>
            <a:ext cx="1484660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草稿 2 · 供教研组讨论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63000" y="762000"/>
            <a:ext cx="2667000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763000" y="762000"/>
            <a:ext cx="2667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1098401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第一部分 · 问题与依据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02441" y="325755"/>
            <a:ext cx="1427559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数据素养入门 · 课程设计说明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113631"/>
            <a:ext cx="8534400" cy="508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00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学生整理和解读数据全靠自学，需要一门入门课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1878012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2195512"/>
            <a:ext cx="10668000" cy="13118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2000" y="3501033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2000" y="2415222"/>
            <a:ext cx="287288" cy="3073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20"/>
              </a:lnSpc>
            </a:pPr>
            <a:r>
              <a:rPr sz="2200" b="1" i="0">
                <a:solidFill>
                  <a:srgbClr val="C99A3B"/>
                </a:solidFill>
                <a:latin typeface="Playfair Display"/>
                <a:ea typeface="Songti S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9700" y="2366962"/>
            <a:ext cx="2286000" cy="2667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0"/>
              </a:lnSpc>
            </a:pPr>
            <a:r>
              <a:rPr sz="1500" b="1" i="0">
                <a:solidFill>
                  <a:srgbClr val="1E1B16"/>
                </a:solidFill>
                <a:latin typeface="Inter"/>
                <a:ea typeface="PingFang SC"/>
              </a:rPr>
              <a:t>数据零散，靠手工复制粘贴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79900" y="2526982"/>
            <a:ext cx="7327900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5F574C"/>
                </a:solidFill>
                <a:latin typeface="Inter"/>
                <a:ea typeface="PingFang SC"/>
              </a:rPr>
              <a:t>写课程报告、做周报都要整理和解读表格，但多数人没有系统学过，数据东一块西一块，全靠手工搬运，既费时又容易出错。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2000" y="3507383"/>
            <a:ext cx="10668000" cy="13118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62000" y="4812903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3727093"/>
            <a:ext cx="326479" cy="3073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20"/>
              </a:lnSpc>
            </a:pPr>
            <a:r>
              <a:rPr sz="2200" b="1" i="0">
                <a:solidFill>
                  <a:srgbClr val="C99A3B"/>
                </a:solidFill>
                <a:latin typeface="Playfair Display"/>
                <a:ea typeface="Songti SC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09700" y="3678833"/>
            <a:ext cx="2095500" cy="2667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00"/>
              </a:lnSpc>
            </a:pPr>
            <a:r>
              <a:rPr sz="1500" b="1" i="0">
                <a:solidFill>
                  <a:srgbClr val="1E1B16"/>
                </a:solidFill>
                <a:latin typeface="Inter"/>
                <a:ea typeface="PingFang SC"/>
              </a:rPr>
              <a:t>做了图表，却说不清结论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79900" y="3838853"/>
            <a:ext cx="7327900" cy="5689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5F574C"/>
                </a:solidFill>
                <a:latin typeface="Inter"/>
                <a:ea typeface="PingFang SC"/>
              </a:rPr>
              <a:t>图表画了不少，但选型随意、重点不明，最后讲不出一句有数据支撑的结论，成果难以被别人看懂和采信。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169773"/>
            <a:ext cx="682774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44">
                <a:solidFill>
                  <a:srgbClr val="5F574C"/>
                </a:solidFill>
                <a:latin typeface="Inter"/>
                <a:ea typeface="PingFang SC"/>
              </a:rPr>
              <a:t>课程定位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22574" y="5251053"/>
            <a:ext cx="8445500" cy="609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1500" b="0" i="0">
                <a:solidFill>
                  <a:srgbClr val="1E1B16"/>
                </a:solidFill>
                <a:latin typeface="Inter"/>
                <a:ea typeface="PingFang SC"/>
              </a:rPr>
              <a:t>本课只教日常最用得上的部分，</a:t>
            </a:r>
            <a:r>
              <a:rPr sz="1500" b="1" i="0">
                <a:solidFill>
                  <a:srgbClr val="A8471F"/>
                </a:solidFill>
                <a:latin typeface="Inter"/>
                <a:ea typeface="PingFang SC"/>
              </a:rPr>
              <a:t>不讲编程，也不讲统计学理论</a:t>
            </a:r>
            <a:r>
              <a:rPr sz="1500" b="0" i="0">
                <a:solidFill>
                  <a:srgbClr val="1E1B16"/>
                </a:solidFill>
                <a:latin typeface="Inter"/>
                <a:ea typeface="PingFang SC"/>
              </a:rPr>
              <a:t>——补的是人人要用的日常技能，而不是替代统计课或编程课。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2000" y="6337300"/>
            <a:ext cx="10668000" cy="2413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2000" y="63373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6453505"/>
            <a:ext cx="766266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课程组 · 草稿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47859" y="6453505"/>
            <a:ext cx="382141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02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1061789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40">
                <a:solidFill>
                  <a:srgbClr val="5F574C"/>
                </a:solidFill>
                <a:latin typeface="Inter"/>
                <a:ea typeface="PingFang SC"/>
              </a:rPr>
              <a:t>第一部分 · 问题与依据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48180" y="325755"/>
            <a:ext cx="138182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40">
                <a:solidFill>
                  <a:srgbClr val="5F574C"/>
                </a:solidFill>
                <a:latin typeface="Inter"/>
                <a:ea typeface="PingFang SC"/>
              </a:rPr>
              <a:t>数据素养入门 · 课程设计说明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5334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240631"/>
            <a:ext cx="8387804" cy="508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00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试讲效果良好：24 名学员中 21 人完成全部练习</a:t>
            </a:r>
          </a:p>
        </p:txBody>
      </p:sp>
      <p:sp>
        <p:nvSpPr>
          <p:cNvPr id="6" name="Rectangle 5"/>
          <p:cNvSpPr/>
          <p:nvPr/>
        </p:nvSpPr>
        <p:spPr>
          <a:xfrm>
            <a:off x="762000" y="1841500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2432050"/>
            <a:ext cx="2021235" cy="889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7000"/>
              </a:lnSpc>
            </a:pPr>
            <a:r>
              <a:rPr sz="7000" b="1" i="0">
                <a:solidFill>
                  <a:srgbClr val="A8471F"/>
                </a:solidFill>
                <a:latin typeface="Playfair Display"/>
                <a:ea typeface="Songti SC"/>
              </a:rPr>
              <a:t>24 名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3352800"/>
            <a:ext cx="2473325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3514725"/>
            <a:ext cx="2625725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试讲学员数</a:t>
            </a:r>
            <a:br/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去年秋季，学院内试讲一轮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16325" y="2286000"/>
            <a:ext cx="6350" cy="17081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003675" y="2432050"/>
            <a:ext cx="1902470" cy="889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7000"/>
              </a:lnSpc>
            </a:pPr>
            <a:r>
              <a:rPr sz="7000" b="1" i="0">
                <a:solidFill>
                  <a:srgbClr val="A8471F"/>
                </a:solidFill>
                <a:latin typeface="Playfair Display"/>
                <a:ea typeface="Songti SC"/>
              </a:rPr>
              <a:t>21 人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03675" y="3352800"/>
            <a:ext cx="2473325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003675" y="3514725"/>
            <a:ext cx="2625725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完成全部练习的学员数</a:t>
            </a:r>
            <a:br/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完成率说明课程负担与难度设计可行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12000" y="2413000"/>
            <a:ext cx="4318000" cy="181218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7112000" y="2413000"/>
            <a:ext cx="12700" cy="1812181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78700" y="2433955"/>
            <a:ext cx="64011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40">
                <a:solidFill>
                  <a:srgbClr val="A8471F"/>
                </a:solidFill>
                <a:latin typeface="Inter"/>
                <a:ea typeface="PingFang SC"/>
              </a:rPr>
              <a:t>课后问卷结论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78700" y="2666365"/>
            <a:ext cx="4229100" cy="604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38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课后问卷里，最受欢迎的是第 </a:t>
            </a:r>
            <a:r>
              <a:rPr sz="1400" b="1" i="0">
                <a:solidFill>
                  <a:srgbClr val="A8471F"/>
                </a:solidFill>
                <a:latin typeface="Inter"/>
                <a:ea typeface="PingFang SC"/>
              </a:rPr>
              <a:t>5</a:t>
            </a: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 次课——数据透视表。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78700" y="3462576"/>
            <a:ext cx="4203700" cy="7315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92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这一课次对应大纲中「分类汇总与数据透视表」，是课程目标第二条的核心支撑。受欢迎程度为大纲把透视表安排在中段重点讲授提供了直接依据。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62000" y="5091509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255974"/>
            <a:ext cx="10845800" cy="604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38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去年秋季，本课程在学院内完整试讲了一轮。绝大多数试讲学员坚持完成了全部练习，说明每次课的练习量与难度设置在入门学习者可承受的范围内；课后问卷的反馈也为本次草稿 2 的逐项调整提供了依据（详见第 9 页）。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62000" y="629285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6428105"/>
            <a:ext cx="735757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40">
                <a:solidFill>
                  <a:srgbClr val="5F574C"/>
                </a:solidFill>
                <a:latin typeface="Inter"/>
                <a:ea typeface="PingFang SC"/>
              </a:rPr>
              <a:t>课程组 · 草稿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35717" y="6409055"/>
            <a:ext cx="294283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40">
                <a:solidFill>
                  <a:srgbClr val="5F574C"/>
                </a:solidFill>
                <a:latin typeface="Inter"/>
                <a:ea typeface="PingFang SC"/>
              </a:rPr>
              <a:t>03/10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76555"/>
            <a:ext cx="84455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50">
                <a:solidFill>
                  <a:srgbClr val="5F574C"/>
                </a:solidFill>
                <a:latin typeface="Inter"/>
                <a:ea typeface="PingFang SC"/>
              </a:rPr>
              <a:t>课程对象与门槛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38630" y="376555"/>
            <a:ext cx="159137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50">
                <a:solidFill>
                  <a:srgbClr val="5F574C"/>
                </a:solidFill>
                <a:latin typeface="Inter"/>
                <a:ea typeface="PingFang SC"/>
              </a:rPr>
              <a:t>数据素养入门 · 课程设计说明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1113631"/>
            <a:ext cx="8128000" cy="508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00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面向大一学生和新员工，零编程基础即可修读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1878012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62000" y="2159000"/>
            <a:ext cx="3386634" cy="3401616"/>
          </a:xfrm>
          <a:prstGeom prst="roundRect">
            <a:avLst>
              <a:gd name="adj" fmla="val 375"/>
            </a:avLst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47750" y="2503170"/>
            <a:ext cx="385762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00">
                <a:solidFill>
                  <a:srgbClr val="5F574C"/>
                </a:solidFill>
                <a:latin typeface="Inter"/>
                <a:ea typeface="PingFang SC"/>
              </a:rPr>
              <a:t>对 象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7750" y="2819400"/>
            <a:ext cx="355600" cy="127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47750" y="2973070"/>
            <a:ext cx="2992934" cy="11378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大学一年级学生，或入职一年以内的新员工。两类人群的共同点是：都要在报告和周报里整理、解读表格，却大多没有系统学过。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02634" y="2159000"/>
            <a:ext cx="3386683" cy="3401616"/>
          </a:xfrm>
          <a:prstGeom prst="roundRect">
            <a:avLst>
              <a:gd name="adj" fmla="val 374"/>
            </a:avLst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88384" y="2503170"/>
            <a:ext cx="385762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00">
                <a:solidFill>
                  <a:srgbClr val="5F574C"/>
                </a:solidFill>
                <a:latin typeface="Inter"/>
                <a:ea typeface="PingFang SC"/>
              </a:rPr>
              <a:t>班 额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88384" y="2819400"/>
            <a:ext cx="355600" cy="127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88384" y="3136900"/>
            <a:ext cx="863054" cy="762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6000"/>
              </a:lnSpc>
            </a:pPr>
            <a:r>
              <a:rPr sz="6000" b="1" i="0">
                <a:solidFill>
                  <a:srgbClr val="A8471F"/>
                </a:solidFill>
                <a:latin typeface="Playfair Display"/>
                <a:ea typeface="Songti SC"/>
              </a:rPr>
              <a:t>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27638" y="3467100"/>
            <a:ext cx="254000" cy="304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0" i="0">
                <a:solidFill>
                  <a:srgbClr val="A8471F"/>
                </a:solidFill>
                <a:latin typeface="Playfair Display"/>
                <a:ea typeface="Songti SC"/>
              </a:rPr>
              <a:t>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88384" y="3896995"/>
            <a:ext cx="2992983" cy="11378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每班约 30 人。班额适中，便于在 60 分钟动手练习环节由老师和助教巡回答疑，保证每位学员都能得到指导。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3317" y="2159000"/>
            <a:ext cx="3386634" cy="3401616"/>
          </a:xfrm>
          <a:prstGeom prst="roundRect">
            <a:avLst>
              <a:gd name="adj" fmla="val 375"/>
            </a:avLst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29067" y="2503170"/>
            <a:ext cx="660400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00">
                <a:solidFill>
                  <a:srgbClr val="5F574C"/>
                </a:solidFill>
                <a:latin typeface="Inter"/>
                <a:ea typeface="PingFang SC"/>
              </a:rPr>
              <a:t>先修要求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29067" y="2819400"/>
            <a:ext cx="355600" cy="127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9067" y="2973070"/>
            <a:ext cx="2992934" cy="11378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会基本的电脑操作即可，</a:t>
            </a:r>
            <a:r>
              <a:rPr sz="1400" b="1" i="0">
                <a:solidFill>
                  <a:srgbClr val="A8471F"/>
                </a:solidFill>
                <a:latin typeface="Inter"/>
                <a:ea typeface="PingFang SC"/>
              </a:rPr>
              <a:t>不需要编程基础</a:t>
            </a: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。课程不涉及代码，全部操作在常用表格软件中完成，零基础学员可直接修读。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62000" y="5207000"/>
            <a:ext cx="10668000" cy="8242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62000" y="52070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2000" y="5532120"/>
            <a:ext cx="10490200" cy="2844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5F574C"/>
                </a:solidFill>
                <a:latin typeface="Inter"/>
                <a:ea typeface="PingFang SC"/>
              </a:rPr>
              <a:t>门槛低、班额适中，本课适合作为通识型入门课开设：不筛选专业背景，不设技术门槛，任何需要与表格打交道的学员都能从中受益。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6428105"/>
            <a:ext cx="684957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课程组 · 草稿 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101090" y="6409055"/>
            <a:ext cx="32891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04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438944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课程目标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02441" y="325755"/>
            <a:ext cx="1427559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数据素养入门 · 课程设计说明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841375"/>
            <a:ext cx="9347200" cy="508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00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目标：整理数据、用透视表答题、一页图表讲清结论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1562100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301875"/>
            <a:ext cx="558800" cy="558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400"/>
              </a:lnSpc>
            </a:pPr>
            <a:r>
              <a:rPr sz="4400" b="1" i="0">
                <a:solidFill>
                  <a:srgbClr val="C99A3B"/>
                </a:solidFill>
                <a:latin typeface="Playfair Display"/>
                <a:ea typeface="Songti SC"/>
              </a:rPr>
              <a:t>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865120"/>
            <a:ext cx="341412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44">
                <a:solidFill>
                  <a:srgbClr val="5F574C"/>
                </a:solidFill>
                <a:latin typeface="Inter"/>
                <a:ea typeface="PingFang SC"/>
              </a:rPr>
              <a:t>整理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194050"/>
            <a:ext cx="2286000" cy="304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1" i="0">
                <a:solidFill>
                  <a:srgbClr val="1E1B16"/>
                </a:solidFill>
                <a:latin typeface="Playfair Display"/>
                <a:ea typeface="Songti SC"/>
              </a:rPr>
              <a:t>把乱表变成规范表格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585845"/>
            <a:ext cx="3158034" cy="142232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学完能把一份杂乱的原始数据整理成规范表格：在 10 分钟内去掉重复行、统一日期与数值格式、补齐或标注空值，让一张「乱表」变成可以直接统计的表。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96234" y="3487688"/>
            <a:ext cx="355600" cy="355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800"/>
              </a:lnSpc>
            </a:pPr>
            <a:r>
              <a:rPr sz="2800" b="0" i="0">
                <a:solidFill>
                  <a:srgbClr val="D8CCBA"/>
                </a:solidFill>
                <a:latin typeface="Playfair Display"/>
                <a:ea typeface="Songti SC"/>
              </a:rPr>
              <a:t>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5834" y="2301875"/>
            <a:ext cx="558800" cy="558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400"/>
              </a:lnSpc>
            </a:pPr>
            <a:r>
              <a:rPr sz="4400" b="1" i="0">
                <a:solidFill>
                  <a:srgbClr val="C99A3B"/>
                </a:solidFill>
                <a:latin typeface="Playfair Display"/>
                <a:ea typeface="Songti SC"/>
              </a:rPr>
              <a:t>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05834" y="2865120"/>
            <a:ext cx="341412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44">
                <a:solidFill>
                  <a:srgbClr val="5F574C"/>
                </a:solidFill>
                <a:latin typeface="Inter"/>
                <a:ea typeface="PingFang SC"/>
              </a:rPr>
              <a:t>答题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05834" y="3194050"/>
            <a:ext cx="2286000" cy="304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1" i="0">
                <a:solidFill>
                  <a:srgbClr val="1E1B16"/>
                </a:solidFill>
                <a:latin typeface="Playfair Display"/>
                <a:ea typeface="Songti SC"/>
              </a:rPr>
              <a:t>用工具回答具体问题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05834" y="3585845"/>
            <a:ext cx="3158083" cy="142232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学完能用排序、筛选、分类汇总和数据透视表回答具体问题：按条件 1 分钟内筛出想要的几行，5 分钟内做出按类别、按时间的汇总表，并能说出每一步操作对应的问题。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40117" y="3487688"/>
            <a:ext cx="355600" cy="355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800"/>
              </a:lnSpc>
            </a:pPr>
            <a:r>
              <a:rPr sz="2800" b="0" i="0">
                <a:solidFill>
                  <a:srgbClr val="D8CCBA"/>
                </a:solidFill>
                <a:latin typeface="Playfair Display"/>
                <a:ea typeface="Songti SC"/>
              </a:rP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49717" y="2159000"/>
            <a:ext cx="2980283" cy="289867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449717" y="2159000"/>
            <a:ext cx="2980283" cy="1270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449717" y="2314575"/>
            <a:ext cx="558800" cy="558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400"/>
              </a:lnSpc>
            </a:pPr>
            <a:r>
              <a:rPr sz="4400" b="1" i="0">
                <a:solidFill>
                  <a:srgbClr val="A8471F"/>
                </a:solidFill>
                <a:latin typeface="Playfair Display"/>
                <a:ea typeface="Songti SC"/>
              </a:rPr>
              <a:t>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49717" y="2877820"/>
            <a:ext cx="512068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44">
                <a:solidFill>
                  <a:srgbClr val="5F574C"/>
                </a:solidFill>
                <a:latin typeface="Inter"/>
                <a:ea typeface="PingFang SC"/>
              </a:rPr>
              <a:t>讲结论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717" y="3206750"/>
            <a:ext cx="2286000" cy="304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1" i="0">
                <a:solidFill>
                  <a:srgbClr val="A8471F"/>
                </a:solidFill>
                <a:latin typeface="Playfair Display"/>
                <a:ea typeface="Songti SC"/>
              </a:rPr>
              <a:t>一页图表讲清一件事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717" y="3598545"/>
            <a:ext cx="3158083" cy="1422321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A8471F"/>
                </a:solidFill>
                <a:latin typeface="Inter"/>
                <a:ea typeface="PingFang SC"/>
              </a:rPr>
              <a:t>学完能选对图表类型，用一页图表讲清一个结论：拿到数据后先判断要说明的问题，再从柱状图、折线图、饼图中选对类型，并配一句不超过 20 字的结论。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2000" y="5325120"/>
            <a:ext cx="10668000" cy="7073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62000" y="532512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2000" y="5605155"/>
            <a:ext cx="9476432" cy="2438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2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三条目标全部落在可观察的行为上——学完能做什么，而不是学过什么；它们与后续的 8 次课大纲和期末评分表一一对应，评审可逐条核对。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6453505"/>
            <a:ext cx="684957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课程组 · 草稿 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63598" y="6453505"/>
            <a:ext cx="266402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05/10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1079996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96">
                <a:solidFill>
                  <a:srgbClr val="5F574C"/>
                </a:solidFill>
                <a:latin typeface="Inter"/>
                <a:ea typeface="PingFang SC"/>
              </a:rPr>
              <a:t>课程结构 · STAGE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941471" y="325755"/>
            <a:ext cx="1488529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96">
                <a:solidFill>
                  <a:srgbClr val="5F574C"/>
                </a:solidFill>
                <a:latin typeface="Inter"/>
                <a:ea typeface="PingFang SC"/>
              </a:rPr>
              <a:t>数据素养入门 · 课程设计说明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533400"/>
            <a:ext cx="10668000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5334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184751"/>
            <a:ext cx="8037711" cy="4876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84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4 周 8 次课，从读表到小组成果展示逐步进阶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1921173"/>
            <a:ext cx="10668000" cy="12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62000" y="1921173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2130425"/>
            <a:ext cx="2382838" cy="304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1" i="0">
                <a:solidFill>
                  <a:srgbClr val="1E1B16"/>
                </a:solidFill>
                <a:latin typeface="Playfair Display"/>
                <a:ea typeface="Songti SC"/>
              </a:rPr>
              <a:t>4</a:t>
            </a:r>
            <a:r>
              <a:rPr sz="1400" b="0" i="0" spc="70">
                <a:solidFill>
                  <a:srgbClr val="5F574C"/>
                </a:solidFill>
                <a:latin typeface="Inter"/>
                <a:ea typeface="PingFang SC"/>
              </a:rPr>
              <a:t> 周 · 课程总时长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97238" y="2095500"/>
            <a:ext cx="6350" cy="3556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6788" y="2130425"/>
            <a:ext cx="2382838" cy="304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ts val="2400"/>
              </a:lnSpc>
            </a:pPr>
            <a:r>
              <a:rPr sz="2000" b="1" i="0">
                <a:solidFill>
                  <a:srgbClr val="1E1B16"/>
                </a:solidFill>
                <a:latin typeface="Playfair Display"/>
                <a:ea typeface="Songti SC"/>
              </a:rPr>
              <a:t>2</a:t>
            </a:r>
            <a:r>
              <a:rPr sz="1400" b="0" i="0" spc="70">
                <a:solidFill>
                  <a:srgbClr val="5F574C"/>
                </a:solidFill>
                <a:latin typeface="Inter"/>
                <a:ea typeface="PingFang SC"/>
              </a:rPr>
              <a:t> 次/周 · 每周课次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2825" y="2095500"/>
            <a:ext cx="6350" cy="3556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02375" y="2130425"/>
            <a:ext cx="2382838" cy="304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ctr">
              <a:lnSpc>
                <a:spcPts val="2400"/>
              </a:lnSpc>
            </a:pPr>
            <a:r>
              <a:rPr sz="2000" b="1" i="0">
                <a:solidFill>
                  <a:srgbClr val="1E1B16"/>
                </a:solidFill>
                <a:latin typeface="Playfair Display"/>
                <a:ea typeface="Songti SC"/>
              </a:rPr>
              <a:t>90</a:t>
            </a:r>
            <a:r>
              <a:rPr sz="1400" b="0" i="0" spc="70">
                <a:solidFill>
                  <a:srgbClr val="5F574C"/>
                </a:solidFill>
                <a:latin typeface="Inter"/>
                <a:ea typeface="PingFang SC"/>
              </a:rPr>
              <a:t> 分钟 · 每次课时长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888412" y="2095500"/>
            <a:ext cx="6350" cy="3556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047162" y="2130425"/>
            <a:ext cx="2382838" cy="3048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>
              <a:lnSpc>
                <a:spcPts val="2400"/>
              </a:lnSpc>
            </a:pPr>
            <a:r>
              <a:rPr sz="2000" b="1" i="0">
                <a:solidFill>
                  <a:srgbClr val="1E1B16"/>
                </a:solidFill>
                <a:latin typeface="Playfair Display"/>
                <a:ea typeface="Songti SC"/>
              </a:rPr>
              <a:t>8</a:t>
            </a:r>
            <a:r>
              <a:rPr sz="1400" b="0" i="0" spc="70">
                <a:solidFill>
                  <a:srgbClr val="5F574C"/>
                </a:solidFill>
                <a:latin typeface="Inter"/>
                <a:ea typeface="PingFang SC"/>
              </a:rPr>
              <a:t> 次 · 课程总次数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" y="3302000"/>
            <a:ext cx="3962400" cy="635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775200" y="3302000"/>
            <a:ext cx="3962400" cy="63500"/>
          </a:xfrm>
          <a:prstGeom prst="rect">
            <a:avLst/>
          </a:prstGeom>
          <a:solidFill>
            <a:srgbClr val="C99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788400" y="3302000"/>
            <a:ext cx="2641600" cy="6350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3449320"/>
            <a:ext cx="452537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第 1 次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1875" y="3449320"/>
            <a:ext cx="489000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ctr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第 4 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45168" y="3449320"/>
            <a:ext cx="484832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r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第 8 次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4097020"/>
            <a:ext cx="1524744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1" i="0" spc="96">
                <a:solidFill>
                  <a:srgbClr val="A8471F"/>
                </a:solidFill>
                <a:latin typeface="Inter"/>
                <a:ea typeface="PingFang SC"/>
              </a:rPr>
              <a:t>第 1–3 次课 · 打基础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4417695"/>
            <a:ext cx="3022600" cy="2590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039"/>
              </a:lnSpc>
            </a:pPr>
            <a:r>
              <a:rPr sz="1700" b="1" i="0">
                <a:solidFill>
                  <a:srgbClr val="1E1B16"/>
                </a:solidFill>
                <a:latin typeface="Playfair Display"/>
                <a:ea typeface="Songti SC"/>
              </a:rPr>
              <a:t>认识表格、整理数据、排序筛选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2000" y="4754245"/>
            <a:ext cx="3703638" cy="10235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014"/>
              </a:lnSpc>
            </a:pPr>
            <a:r>
              <a:rPr sz="1300" b="0" i="0">
                <a:solidFill>
                  <a:srgbClr val="5F574C"/>
                </a:solidFill>
                <a:latin typeface="Inter"/>
                <a:ea typeface="PingFang SC"/>
              </a:rPr>
              <a:t>从认识行、列与数据类型起步，学会去重、统一格式、处理空值，把一张「乱表」整理成能直接统计的规范表格，再按条件快速找到想要的几行。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05338" y="4064000"/>
            <a:ext cx="6350" cy="1961455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916488" y="4097020"/>
            <a:ext cx="1562348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1" i="0" spc="96">
                <a:solidFill>
                  <a:srgbClr val="A8471F"/>
                </a:solidFill>
                <a:latin typeface="Inter"/>
                <a:ea typeface="PingFang SC"/>
              </a:rPr>
              <a:t>第 4–6 次课 · 会分析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16488" y="4417695"/>
            <a:ext cx="3754438" cy="56705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039"/>
              </a:lnSpc>
            </a:pPr>
            <a:r>
              <a:rPr sz="1700" b="1" i="0">
                <a:solidFill>
                  <a:srgbClr val="1E1B16"/>
                </a:solidFill>
                <a:latin typeface="Playfair Display"/>
                <a:ea typeface="Songti SC"/>
              </a:rPr>
              <a:t>常用函数、分类汇总与数据透视表、选图表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916488" y="5062220"/>
            <a:ext cx="3703638" cy="76767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014"/>
              </a:lnSpc>
            </a:pPr>
            <a:r>
              <a:rPr sz="1300" b="0" i="0">
                <a:solidFill>
                  <a:srgbClr val="5F574C"/>
                </a:solidFill>
                <a:latin typeface="Inter"/>
                <a:ea typeface="PingFang SC"/>
              </a:rPr>
              <a:t>用求和、计数、平均、条件判断等常用函数代替手工计算，几分钟内做出按类别、按时间的汇总，并按要说明的问题选对图表类型。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759825" y="4064000"/>
            <a:ext cx="6350" cy="1961455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070975" y="4097020"/>
            <a:ext cx="1548755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1" i="0" spc="96">
                <a:solidFill>
                  <a:srgbClr val="A8471F"/>
                </a:solidFill>
                <a:latin typeface="Inter"/>
                <a:ea typeface="PingFang SC"/>
              </a:rPr>
              <a:t>第 7–8 次课 · 出成果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70975" y="4417695"/>
            <a:ext cx="2547747" cy="56705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039"/>
              </a:lnSpc>
            </a:pPr>
            <a:r>
              <a:rPr sz="1700" b="1" i="0">
                <a:solidFill>
                  <a:srgbClr val="1E1B16"/>
                </a:solidFill>
                <a:latin typeface="Playfair Display"/>
                <a:ea typeface="Songti SC"/>
              </a:rPr>
              <a:t>一页图表讲结论与期末小组展示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70975" y="5062220"/>
            <a:ext cx="2524125" cy="767675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014"/>
              </a:lnSpc>
            </a:pPr>
            <a:r>
              <a:rPr sz="1300" b="0" i="0">
                <a:solidFill>
                  <a:srgbClr val="5F574C"/>
                </a:solidFill>
                <a:latin typeface="Inter"/>
                <a:ea typeface="PingFang SC"/>
              </a:rPr>
              <a:t>两人一组做一页「数据简报」并互评，期末各组现场展示，完整走一遍从数据到结论的过程。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2000" y="5905500"/>
            <a:ext cx="10668000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2000" y="59055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62000" y="6059805"/>
            <a:ext cx="7925941" cy="1981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560"/>
              </a:lnSpc>
            </a:pPr>
            <a:r>
              <a:rPr sz="1300" b="0" i="0">
                <a:solidFill>
                  <a:srgbClr val="1E1B16"/>
                </a:solidFill>
                <a:latin typeface="Inter"/>
                <a:ea typeface="PingFang SC"/>
              </a:rPr>
              <a:t>三段进阶正好对应三条课程目标：</a:t>
            </a:r>
            <a:r>
              <a:rPr sz="1300" b="1" i="0">
                <a:solidFill>
                  <a:srgbClr val="A8471F"/>
                </a:solidFill>
                <a:latin typeface="Inter"/>
                <a:ea typeface="PingFang SC"/>
              </a:rPr>
              <a:t>整理数据 → 回答问题 → 讲清结论</a:t>
            </a:r>
            <a:r>
              <a:rPr sz="1300" b="0" i="0">
                <a:solidFill>
                  <a:srgbClr val="1E1B16"/>
                </a:solidFill>
                <a:latin typeface="Inter"/>
                <a:ea typeface="PingFang SC"/>
              </a:rPr>
              <a:t>，评审可据此核对大纲与目标的一致性。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2000" y="6453505"/>
            <a:ext cx="806896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96">
                <a:solidFill>
                  <a:srgbClr val="5F574C"/>
                </a:solidFill>
                <a:latin typeface="Inter"/>
                <a:ea typeface="PingFang SC"/>
              </a:rPr>
              <a:t>课程组 · 草稿 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18341" y="6453505"/>
            <a:ext cx="411659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96">
                <a:solidFill>
                  <a:srgbClr val="5F574C"/>
                </a:solidFill>
                <a:latin typeface="Inter"/>
                <a:ea typeface="PingFang SC"/>
              </a:rPr>
              <a:t>06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119380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60">
                <a:solidFill>
                  <a:srgbClr val="5F574C"/>
                </a:solidFill>
                <a:latin typeface="Inter"/>
                <a:ea typeface="PingFang SC"/>
              </a:rPr>
              <a:t>课程结构 · STAGE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19580" y="325755"/>
            <a:ext cx="161042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60">
                <a:solidFill>
                  <a:srgbClr val="5F574C"/>
                </a:solidFill>
                <a:latin typeface="Inter"/>
                <a:ea typeface="PingFang SC"/>
              </a:rPr>
              <a:t>数据素养入门 · 课程设计说明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721995"/>
            <a:ext cx="7437388" cy="4876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84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每次课 20 分钟讲 60 分钟练，重点在动手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1363960"/>
            <a:ext cx="10668000" cy="12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1363960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796415"/>
            <a:ext cx="9067800" cy="60448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38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每次 90 分钟的课分为三段：前 20 分钟讲解和演示，中间 60 分钟动手练习，最后 10 分钟小结并布置本周练习。练习环节中，老师和助教巡回答疑，学员当堂完成操作，问题不过夜。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762000" y="2984500"/>
            <a:ext cx="2370386" cy="952500"/>
          </a:xfrm>
          <a:prstGeom prst="rect">
            <a:avLst/>
          </a:prstGeom>
          <a:solidFill>
            <a:srgbClr val="FB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2000" y="2984500"/>
            <a:ext cx="2370386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2000" y="3930650"/>
            <a:ext cx="2370386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62000" y="2984500"/>
            <a:ext cx="6350" cy="9525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96950" y="3203575"/>
            <a:ext cx="2306270" cy="355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800"/>
              </a:lnSpc>
            </a:pPr>
            <a:r>
              <a:rPr sz="2800" b="1" i="0">
                <a:solidFill>
                  <a:srgbClr val="1E1B16"/>
                </a:solidFill>
                <a:latin typeface="Playfair Display"/>
                <a:ea typeface="Songti SC"/>
              </a:rPr>
              <a:t>20</a:t>
            </a:r>
            <a:r>
              <a:rPr sz="1400" b="1" i="0">
                <a:solidFill>
                  <a:srgbClr val="1E1B16"/>
                </a:solidFill>
                <a:latin typeface="Playfair Display"/>
                <a:ea typeface="Songti SC"/>
              </a:rPr>
              <a:t> 分钟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6950" y="3585845"/>
            <a:ext cx="762000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讲解和演示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132386" y="2984500"/>
            <a:ext cx="7112347" cy="95250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60986" y="3203575"/>
            <a:ext cx="7239347" cy="355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800"/>
              </a:lnSpc>
            </a:pPr>
            <a:r>
              <a:rPr sz="2800" b="1" i="0">
                <a:solidFill>
                  <a:srgbClr val="F6F1E8"/>
                </a:solidFill>
                <a:latin typeface="Playfair Display"/>
                <a:ea typeface="Songti SC"/>
              </a:rPr>
              <a:t>60</a:t>
            </a:r>
            <a:r>
              <a:rPr sz="1400" b="1" i="0">
                <a:solidFill>
                  <a:srgbClr val="F6F1E8"/>
                </a:solidFill>
                <a:latin typeface="Playfair Display"/>
                <a:ea typeface="Songti SC"/>
              </a:rPr>
              <a:t> 分钟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360986" y="3585845"/>
            <a:ext cx="2110829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>
                <a:solidFill>
                  <a:srgbClr val="F6F1E8"/>
                </a:solidFill>
                <a:latin typeface="Inter"/>
                <a:ea typeface="PingFang SC"/>
              </a:rPr>
              <a:t>动手练习 · 老师和助教巡回答疑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0244733" y="2984500"/>
            <a:ext cx="1185168" cy="952500"/>
          </a:xfrm>
          <a:prstGeom prst="rect">
            <a:avLst/>
          </a:prstGeom>
          <a:solidFill>
            <a:srgbClr val="FBF8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0244733" y="2984500"/>
            <a:ext cx="1185168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244733" y="3930650"/>
            <a:ext cx="1185168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1423551" y="2984500"/>
            <a:ext cx="6350" cy="9525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422533" y="3203575"/>
            <a:ext cx="1081099" cy="3556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800"/>
              </a:lnSpc>
            </a:pPr>
            <a:r>
              <a:rPr sz="2800" b="1" i="0">
                <a:solidFill>
                  <a:srgbClr val="1E1B16"/>
                </a:solidFill>
                <a:latin typeface="Playfair Display"/>
                <a:ea typeface="Songti SC"/>
              </a:rPr>
              <a:t>10</a:t>
            </a:r>
            <a:r>
              <a:rPr sz="1400" b="1" i="0">
                <a:solidFill>
                  <a:srgbClr val="1E1B16"/>
                </a:solidFill>
                <a:latin typeface="Playfair Display"/>
                <a:ea typeface="Songti SC"/>
              </a:rPr>
              <a:t> 分钟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422533" y="3585845"/>
            <a:ext cx="304800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小结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4071620"/>
            <a:ext cx="443805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0 分钟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304859" y="4071620"/>
            <a:ext cx="1125141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90 分钟 · 每次课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2000" y="5016500"/>
            <a:ext cx="10668000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62000" y="50165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2000" y="5286375"/>
            <a:ext cx="344388" cy="304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400"/>
              </a:lnSpc>
            </a:pPr>
            <a:r>
              <a:rPr sz="2000" b="1" i="0">
                <a:solidFill>
                  <a:srgbClr val="A8471F"/>
                </a:solidFill>
                <a:latin typeface="Playfair Display"/>
                <a:ea typeface="Songti SC"/>
              </a:rPr>
              <a:t>2/3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2000" y="5619750"/>
            <a:ext cx="35052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时间用于动手练习，印证「重点在动手」的课程定位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67871" y="5251450"/>
            <a:ext cx="6350" cy="619125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655221" y="5288915"/>
            <a:ext cx="1066800" cy="21336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680"/>
              </a:lnSpc>
            </a:pPr>
            <a:r>
              <a:rPr sz="1400" b="1" i="0">
                <a:solidFill>
                  <a:srgbClr val="1E1B16"/>
                </a:solidFill>
                <a:latin typeface="Inter"/>
                <a:ea typeface="PingFang SC"/>
              </a:rPr>
              <a:t>数据合规说明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55221" y="5537200"/>
            <a:ext cx="45720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练习数据均为老师提前准备的虚构示例数据，不含真实的个人信息。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2000" y="6299200"/>
            <a:ext cx="10668000" cy="254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762000" y="62992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2000" y="6428105"/>
            <a:ext cx="888157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60">
                <a:solidFill>
                  <a:srgbClr val="5F574C"/>
                </a:solidFill>
                <a:latin typeface="Inter"/>
                <a:ea typeface="PingFang SC"/>
              </a:rPr>
              <a:t>课程组 · 草稿 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066760" y="6428105"/>
            <a:ext cx="36324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60">
                <a:solidFill>
                  <a:srgbClr val="5F574C"/>
                </a:solidFill>
                <a:latin typeface="Inter"/>
                <a:ea typeface="PingFang SC"/>
              </a:rPr>
              <a:t>07/10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00355"/>
            <a:ext cx="42674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40">
                <a:solidFill>
                  <a:srgbClr val="5F574C"/>
                </a:solidFill>
                <a:latin typeface="Inter"/>
                <a:ea typeface="PingFang SC"/>
              </a:rPr>
              <a:t>评价设计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48180" y="300355"/>
            <a:ext cx="138182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40">
                <a:solidFill>
                  <a:srgbClr val="5F574C"/>
                </a:solidFill>
                <a:latin typeface="Inter"/>
                <a:ea typeface="PingFang SC"/>
              </a:rPr>
              <a:t>数据素养入门 · 课程设计说明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714375"/>
            <a:ext cx="8001000" cy="47625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750"/>
              </a:lnSpc>
            </a:pPr>
            <a:r>
              <a:rPr sz="3000" b="1" i="0">
                <a:solidFill>
                  <a:srgbClr val="1E1B16"/>
                </a:solidFill>
                <a:latin typeface="Playfair Display"/>
                <a:ea typeface="Songti SC"/>
              </a:rPr>
              <a:t>评分：重点是期末报告，占一半并配明确评分表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1352550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938020"/>
            <a:ext cx="682774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44">
                <a:solidFill>
                  <a:srgbClr val="5F574C"/>
                </a:solidFill>
                <a:latin typeface="Inter"/>
                <a:ea typeface="PingFang SC"/>
              </a:rPr>
              <a:t>成绩构成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398395"/>
            <a:ext cx="304800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1" i="0">
                <a:solidFill>
                  <a:srgbClr val="1E1B16"/>
                </a:solidFill>
                <a:latin typeface="Inter"/>
                <a:ea typeface="PingFang SC"/>
              </a:rPr>
              <a:t>出勤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13114" y="2277745"/>
            <a:ext cx="490786" cy="3352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r">
              <a:lnSpc>
                <a:spcPts val="2640"/>
              </a:lnSpc>
            </a:pPr>
            <a:r>
              <a:rPr sz="2200" b="1" i="0">
                <a:solidFill>
                  <a:srgbClr val="1E1B16"/>
                </a:solidFill>
                <a:latin typeface="Playfair Display"/>
                <a:ea typeface="Songti SC"/>
              </a:rPr>
              <a:t>10%</a:t>
            </a:r>
          </a:p>
        </p:txBody>
      </p:sp>
      <p:sp>
        <p:nvSpPr>
          <p:cNvPr id="9" name="Rectangle 8"/>
          <p:cNvSpPr/>
          <p:nvPr/>
        </p:nvSpPr>
        <p:spPr>
          <a:xfrm>
            <a:off x="762000" y="2676525"/>
            <a:ext cx="5143500" cy="215900"/>
          </a:xfrm>
          <a:prstGeom prst="rect">
            <a:avLst/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68350" y="2682875"/>
            <a:ext cx="1026120" cy="203200"/>
          </a:xfrm>
          <a:prstGeom prst="rect">
            <a:avLst/>
          </a:prstGeom>
          <a:solidFill>
            <a:srgbClr val="C99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2000" y="3265170"/>
            <a:ext cx="2058739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1" i="0">
                <a:solidFill>
                  <a:srgbClr val="1E1B16"/>
                </a:solidFill>
                <a:latin typeface="Inter"/>
                <a:ea typeface="PingFang SC"/>
              </a:rPr>
              <a:t>每周练习 </a:t>
            </a:r>
            <a:r>
              <a:rPr sz="1200" b="1" i="0">
                <a:solidFill>
                  <a:srgbClr val="5F574C"/>
                </a:solidFill>
                <a:latin typeface="Inter"/>
                <a:ea typeface="PingFang SC"/>
              </a:rPr>
              <a:t>（4 次，每次 10%）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72782" y="3144520"/>
            <a:ext cx="531118" cy="3352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r">
              <a:lnSpc>
                <a:spcPts val="2640"/>
              </a:lnSpc>
            </a:pPr>
            <a:r>
              <a:rPr sz="2200" b="1" i="0">
                <a:solidFill>
                  <a:srgbClr val="1E1B16"/>
                </a:solidFill>
                <a:latin typeface="Playfair Display"/>
                <a:ea typeface="Songti SC"/>
              </a:rPr>
              <a:t>40%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2000" y="3543300"/>
            <a:ext cx="5143500" cy="215900"/>
          </a:xfrm>
          <a:prstGeom prst="rect">
            <a:avLst/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8350" y="3549650"/>
            <a:ext cx="4104630" cy="203200"/>
          </a:xfrm>
          <a:prstGeom prst="rect">
            <a:avLst/>
          </a:prstGeom>
          <a:solidFill>
            <a:srgbClr val="C99A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131945"/>
            <a:ext cx="3073102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1" i="0">
                <a:solidFill>
                  <a:srgbClr val="A8471F"/>
                </a:solidFill>
                <a:latin typeface="Inter"/>
                <a:ea typeface="PingFang SC"/>
              </a:rPr>
              <a:t>期末小组报告 </a:t>
            </a:r>
            <a:r>
              <a:rPr sz="1200" b="1" i="0">
                <a:solidFill>
                  <a:srgbClr val="5F574C"/>
                </a:solidFill>
                <a:latin typeface="Inter"/>
                <a:ea typeface="PingFang SC"/>
              </a:rPr>
              <a:t>（内容 30% · 现场展示 20%）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91832" y="4011295"/>
            <a:ext cx="512068" cy="3352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r">
              <a:lnSpc>
                <a:spcPts val="2640"/>
              </a:lnSpc>
            </a:pPr>
            <a:r>
              <a:rPr sz="2200" b="1" i="0">
                <a:solidFill>
                  <a:srgbClr val="A8471F"/>
                </a:solidFill>
                <a:latin typeface="Playfair Display"/>
                <a:ea typeface="Songti SC"/>
              </a:rPr>
              <a:t>50%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2000" y="4410075"/>
            <a:ext cx="5143500" cy="215900"/>
          </a:xfrm>
          <a:prstGeom prst="rect">
            <a:avLst/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68350" y="4416425"/>
            <a:ext cx="5130800" cy="203200"/>
          </a:xfrm>
          <a:prstGeom prst="rect">
            <a:avLst/>
          </a:prstGeom>
          <a:solidFill>
            <a:srgbClr val="A847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883150"/>
            <a:ext cx="5295900" cy="45720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权重向期末报告倾斜：学生把力气花在「从数据到结论」的完整过程上，与三条课程目标一一对应。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05500" y="1905000"/>
            <a:ext cx="381000" cy="42545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905500" y="1905000"/>
            <a:ext cx="6350" cy="425450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67500" y="1938020"/>
            <a:ext cx="2813447" cy="1828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439"/>
              </a:lnSpc>
            </a:pPr>
            <a:r>
              <a:rPr sz="1200" b="0" i="0" spc="144">
                <a:solidFill>
                  <a:srgbClr val="5F574C"/>
                </a:solidFill>
                <a:latin typeface="Inter"/>
                <a:ea typeface="PingFang SC"/>
              </a:rPr>
              <a:t>期末小组报告评分表（五项各 10%）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6667500" y="2241550"/>
          <a:ext cx="4762500" cy="340007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09750"/>
                <a:gridCol w="2286000"/>
                <a:gridCol w="666750"/>
              </a:tblGrid>
              <a:tr h="400050">
                <a:tc>
                  <a:txBody>
                    <a:bodyPr wrap="square"/>
                    <a:lstStyle/>
                    <a:p>
                      <a:pPr algn="l"/>
                      <a:r>
                        <a:rPr sz="1200" b="1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项目</a:t>
                      </a:r>
                    </a:p>
                  </a:txBody>
                  <a:tcPr marT="88900" marR="0" marB="889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8CCB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1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看什么</a:t>
                      </a:r>
                    </a:p>
                  </a:txBody>
                  <a:tcPr marT="88900" marR="0" marB="889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8CCB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占比</a:t>
                      </a:r>
                    </a:p>
                  </a:txBody>
                  <a:tcPr marT="88900" marR="0" marB="889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D8CCBA"/>
                    </a:solidFill>
                  </a:tcPr>
                </a:tc>
              </a:tr>
              <a:tr h="633016"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问题是否清楚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开头一句话说清楚想回答什么问题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 i="0">
                          <a:solidFill>
                            <a:srgbClr val="1E1B16"/>
                          </a:solidFill>
                          <a:latin typeface="Playfair Display"/>
                          <a:ea typeface="Songti SC"/>
                        </a:rPr>
                        <a:t>10%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  <a:tr h="636191"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数据处理是否正确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整理、汇总的步骤写清楚，结果能复算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 i="0">
                          <a:solidFill>
                            <a:srgbClr val="1E1B16"/>
                          </a:solidFill>
                          <a:latin typeface="Playfair Display"/>
                          <a:ea typeface="Songti SC"/>
                        </a:rPr>
                        <a:t>10%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  <a:tr h="636191"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结论是否有数据支撑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每个结论都能在图表或表格里找到依据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 i="0">
                          <a:solidFill>
                            <a:srgbClr val="1E1B16"/>
                          </a:solidFill>
                          <a:latin typeface="Playfair Display"/>
                          <a:ea typeface="Songti SC"/>
                        </a:rPr>
                        <a:t>10%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  <a:tr h="458440"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图表是否易读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类型选得对，标题和单位写全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 i="0">
                          <a:solidFill>
                            <a:srgbClr val="1E1B16"/>
                          </a:solidFill>
                          <a:latin typeface="Playfair Display"/>
                          <a:ea typeface="Songti SC"/>
                        </a:rPr>
                        <a:t>10%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  <a:tr h="636191"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现场表达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200" b="0" i="0">
                          <a:solidFill>
                            <a:srgbClr val="1E1B16"/>
                          </a:solidFill>
                          <a:latin typeface="Inter"/>
                          <a:ea typeface="PingFang SC"/>
                        </a:rPr>
                        <a:t>8 分钟内讲完，回答提问时说得清楚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 i="0">
                          <a:solidFill>
                            <a:srgbClr val="1E1B16"/>
                          </a:solidFill>
                          <a:latin typeface="Playfair Display"/>
                          <a:ea typeface="Songti SC"/>
                        </a:rPr>
                        <a:t>10%</a:t>
                      </a:r>
                    </a:p>
                  </a:txBody>
                  <a:tcPr marT="101600" marR="0" marB="101600" marL="127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6350">
                      <a:solidFill>
                        <a:srgbClr val="D8CCBA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667500" y="5787678"/>
            <a:ext cx="44196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评分维度随讲义公开，学生在开课第一周就知道期末报告怎么评。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6478905"/>
            <a:ext cx="684957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课程组 · 草稿 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61018" y="6459855"/>
            <a:ext cx="268982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>
                <a:solidFill>
                  <a:srgbClr val="5F574C"/>
                </a:solidFill>
                <a:latin typeface="Inter"/>
                <a:ea typeface="PingFang SC"/>
              </a:rPr>
              <a:t>08/10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988665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第四部分 · 设计迭代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002441" y="325755"/>
            <a:ext cx="1427559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数据素养入门 · 课程设计说明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848995"/>
            <a:ext cx="7721600" cy="4876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384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针对试讲暴露的四个问题，草稿已逐一调整</a:t>
            </a:r>
          </a:p>
        </p:txBody>
      </p:sp>
      <p:sp>
        <p:nvSpPr>
          <p:cNvPr id="5" name="Rectangle 4"/>
          <p:cNvSpPr/>
          <p:nvPr/>
        </p:nvSpPr>
        <p:spPr>
          <a:xfrm>
            <a:off x="762000" y="1541760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62000" y="2095500"/>
            <a:ext cx="10668000" cy="9385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62000" y="302766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2000" y="2454275"/>
            <a:ext cx="32322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第 4 次课一次讲的函数太多，后排学员跟不上。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270125"/>
            <a:ext cx="939899" cy="1524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200"/>
              </a:lnSpc>
            </a:pPr>
            <a:r>
              <a:rPr sz="800" b="0" i="0" spc="112">
                <a:solidFill>
                  <a:srgbClr val="5F574C"/>
                </a:solidFill>
                <a:latin typeface="Inter"/>
                <a:ea typeface="PingFang SC"/>
              </a:rPr>
              <a:t>问题一 · 试讲反馈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81600" y="2254885"/>
            <a:ext cx="64262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把函数分成</a:t>
            </a:r>
            <a:r>
              <a:rPr sz="1400" b="1" i="0">
                <a:solidFill>
                  <a:srgbClr val="A8471F"/>
                </a:solidFill>
                <a:latin typeface="Inter"/>
                <a:ea typeface="PingFang SC"/>
              </a:rPr>
              <a:t>「必会 4 个」</a:t>
            </a: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和选学两类，选学内容放进常用函数速查表，课上不再展开讲解。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2000" y="3034010"/>
            <a:ext cx="10668000" cy="9385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62000" y="396617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2000" y="3392785"/>
            <a:ext cx="33528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练习数据太干净，学员到了真实数据就不会处理。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3208635"/>
            <a:ext cx="939899" cy="1524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200"/>
              </a:lnSpc>
            </a:pPr>
            <a:r>
              <a:rPr sz="800" b="0" i="0" spc="112">
                <a:solidFill>
                  <a:srgbClr val="5F574C"/>
                </a:solidFill>
                <a:latin typeface="Inter"/>
                <a:ea typeface="PingFang SC"/>
              </a:rPr>
              <a:t>问题二 · 试讲反馈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81600" y="3193395"/>
            <a:ext cx="64262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每份练习数据都故意保留重复行、空值和格式不统一的日期，让清洗练习贴近真实场景。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2000" y="3972520"/>
            <a:ext cx="10668000" cy="93851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62000" y="490468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62000" y="4331295"/>
            <a:ext cx="3075831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期末展示原来每组 6 分钟，大多数组讲不完。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2000" y="4147145"/>
            <a:ext cx="939899" cy="1524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200"/>
              </a:lnSpc>
            </a:pPr>
            <a:r>
              <a:rPr sz="800" b="0" i="0" spc="112">
                <a:solidFill>
                  <a:srgbClr val="5F574C"/>
                </a:solidFill>
                <a:latin typeface="Inter"/>
                <a:ea typeface="PingFang SC"/>
              </a:rPr>
              <a:t>问题三 · 试讲反馈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81600" y="4131905"/>
            <a:ext cx="6426200" cy="5511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展示时间改为 8 分钟，另留 4 分钟回答提问，保证每组能完整讲完结论并接受质询。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000" y="5269805"/>
            <a:ext cx="3505200" cy="2286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80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学员希望每次课后有一份「今天学了什么」的小结。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5085655"/>
            <a:ext cx="939899" cy="1524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200"/>
              </a:lnSpc>
            </a:pPr>
            <a:r>
              <a:rPr sz="800" b="0" i="0" spc="112">
                <a:solidFill>
                  <a:srgbClr val="5F574C"/>
                </a:solidFill>
                <a:latin typeface="Inter"/>
                <a:ea typeface="PingFang SC"/>
              </a:rPr>
              <a:t>问题四 · 试讲反馈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81600" y="5070415"/>
            <a:ext cx="5511800" cy="27559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17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每份讲义最后加一页小结和一道自测题，帮助学员课后自查掌握程度。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62000" y="6337300"/>
            <a:ext cx="10668000" cy="2413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62000" y="63373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2000" y="6453505"/>
            <a:ext cx="766266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课程组 · 草稿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046817" y="6453505"/>
            <a:ext cx="383183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09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1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62000" y="325755"/>
            <a:ext cx="1244699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60">
                <a:solidFill>
                  <a:srgbClr val="5F574C"/>
                </a:solidFill>
                <a:latin typeface="Inter"/>
                <a:ea typeface="PingFang SC"/>
              </a:rPr>
              <a:t>第五部分 · 支持与预算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819580" y="325755"/>
            <a:ext cx="161042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60">
                <a:solidFill>
                  <a:srgbClr val="5F574C"/>
                </a:solidFill>
                <a:latin typeface="Inter"/>
                <a:ea typeface="PingFang SC"/>
              </a:rPr>
              <a:t>数据素养入门 · 课程设计说明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533400"/>
            <a:ext cx="10668000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62000" y="53340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113631"/>
            <a:ext cx="7721600" cy="5080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000"/>
              </a:lnSpc>
            </a:pPr>
            <a:r>
              <a:rPr sz="3200" b="1" i="0">
                <a:solidFill>
                  <a:srgbClr val="1E1B16"/>
                </a:solidFill>
                <a:latin typeface="Playfair Display"/>
                <a:ea typeface="Songti SC"/>
              </a:rPr>
              <a:t>需要的支持与预算：请教研组给出修改意见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1878012"/>
            <a:ext cx="10668000" cy="12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62000" y="1878012"/>
            <a:ext cx="106680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1949450"/>
            <a:ext cx="287288" cy="2794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00"/>
              </a:lnSpc>
            </a:pPr>
            <a:r>
              <a:rPr sz="2200" b="1" i="0">
                <a:solidFill>
                  <a:srgbClr val="A8471F"/>
                </a:solidFill>
                <a:latin typeface="Playfair Display"/>
                <a:ea typeface="Songti SC"/>
              </a:rPr>
              <a:t>01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73200" y="1887855"/>
            <a:ext cx="2120553" cy="248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60"/>
              </a:lnSpc>
            </a:pPr>
            <a:r>
              <a:rPr sz="1400" b="1" i="0">
                <a:solidFill>
                  <a:srgbClr val="1E1B16"/>
                </a:solidFill>
                <a:latin typeface="Inter"/>
                <a:ea typeface="PingFang SC"/>
              </a:rPr>
              <a:t>每次课需 1 名助教协助答疑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73200" y="2173575"/>
            <a:ext cx="5029200" cy="4876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92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课堂以动手练习为主，老师和助教需巡回答疑，保证练习环节的指导密度。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2000" y="2971750"/>
            <a:ext cx="5588000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62000" y="2971750"/>
            <a:ext cx="558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2000" y="3301950"/>
            <a:ext cx="326479" cy="2794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00"/>
              </a:lnSpc>
            </a:pPr>
            <a:r>
              <a:rPr sz="2200" b="1" i="0">
                <a:solidFill>
                  <a:srgbClr val="A8471F"/>
                </a:solidFill>
                <a:latin typeface="Playfair Display"/>
                <a:ea typeface="Songti SC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73200" y="3240355"/>
            <a:ext cx="1955800" cy="248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60"/>
              </a:lnSpc>
            </a:pPr>
            <a:r>
              <a:rPr sz="1400" b="1" i="0">
                <a:solidFill>
                  <a:srgbClr val="1E1B16"/>
                </a:solidFill>
                <a:latin typeface="Inter"/>
                <a:ea typeface="PingFang SC"/>
              </a:rPr>
              <a:t>开课前一周拿到选课名单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73200" y="3526076"/>
            <a:ext cx="5029200" cy="4876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92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便于提前完成期末小组的分组安排，让第 7、8 次课的协作练习顺利衔接。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62000" y="4324251"/>
            <a:ext cx="5588000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62000" y="4324251"/>
            <a:ext cx="558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62000" y="4654451"/>
            <a:ext cx="316458" cy="2794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00"/>
              </a:lnSpc>
            </a:pPr>
            <a:r>
              <a:rPr sz="2200" b="1" i="0">
                <a:solidFill>
                  <a:srgbClr val="A8471F"/>
                </a:solidFill>
                <a:latin typeface="Playfair Display"/>
                <a:ea typeface="Songti SC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73200" y="4592856"/>
            <a:ext cx="1244600" cy="248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60"/>
              </a:lnSpc>
            </a:pPr>
            <a:r>
              <a:rPr sz="1400" b="1" i="0">
                <a:solidFill>
                  <a:srgbClr val="1E1B16"/>
                </a:solidFill>
                <a:latin typeface="Inter"/>
                <a:ea typeface="PingFang SC"/>
              </a:rPr>
              <a:t>软件无特殊要求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73200" y="4878576"/>
            <a:ext cx="5029200" cy="4876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92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Excel、WPS 表格、Google 表格均可完成全部练习，无需采购专门软件或升级机房。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0" y="1905000"/>
            <a:ext cx="4572000" cy="2921000"/>
          </a:xfrm>
          <a:prstGeom prst="rect">
            <a:avLst/>
          </a:prstGeom>
          <a:solidFill>
            <a:srgbClr val="FBF8F2"/>
          </a:solidFill>
          <a:ln w="6350">
            <a:solidFill>
              <a:srgbClr val="D8CCB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245350" y="2287905"/>
            <a:ext cx="487710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160">
                <a:solidFill>
                  <a:srgbClr val="5F574C"/>
                </a:solidFill>
                <a:latin typeface="Inter"/>
                <a:ea typeface="PingFang SC"/>
              </a:rPr>
              <a:t>预算估算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45350" y="2682875"/>
            <a:ext cx="1117600" cy="55880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4400"/>
              </a:lnSpc>
            </a:pPr>
            <a:r>
              <a:rPr sz="4400" b="1" i="0">
                <a:solidFill>
                  <a:srgbClr val="A8471F"/>
                </a:solidFill>
                <a:latin typeface="Playfair Display"/>
                <a:ea typeface="Songti SC"/>
              </a:rPr>
              <a:t>待定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245350" y="3352800"/>
            <a:ext cx="3797300" cy="127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7245350" y="3352800"/>
            <a:ext cx="3797300" cy="12700"/>
          </a:xfrm>
          <a:prstGeom prst="rect">
            <a:avLst/>
          </a:prstGeom>
          <a:solidFill>
            <a:srgbClr val="1E1B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245350" y="3512185"/>
            <a:ext cx="1871662" cy="2438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2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助教课时费：估算区间 </a:t>
            </a:r>
            <a:r>
              <a:rPr sz="1200" b="1" i="0">
                <a:solidFill>
                  <a:srgbClr val="1E1B16"/>
                </a:solidFill>
                <a:latin typeface="Inter"/>
                <a:ea typeface="PingFang SC"/>
              </a:rPr>
              <a:t>待补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45350" y="3857615"/>
            <a:ext cx="1871662" cy="24384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192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讲义印制费：估算区间 </a:t>
            </a:r>
            <a:r>
              <a:rPr sz="1200" b="1" i="0">
                <a:solidFill>
                  <a:srgbClr val="1E1B16"/>
                </a:solidFill>
                <a:latin typeface="Inter"/>
                <a:ea typeface="PingFang SC"/>
              </a:rPr>
              <a:t>待补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45350" y="4203045"/>
            <a:ext cx="3949700" cy="48767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ts val="1920"/>
              </a:lnSpc>
            </a:pPr>
            <a:r>
              <a:rPr sz="1200" b="0" i="0">
                <a:solidFill>
                  <a:srgbClr val="5F574C"/>
                </a:solidFill>
                <a:latin typeface="Inter"/>
                <a:ea typeface="PingFang SC"/>
              </a:rPr>
              <a:t>以上金额均为估算区间，具体数字待教研组商定后填入。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62000" y="5563890"/>
            <a:ext cx="10668000" cy="63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62000" y="5563890"/>
            <a:ext cx="10668000" cy="6350"/>
          </a:xfrm>
          <a:prstGeom prst="rect">
            <a:avLst/>
          </a:prstGeom>
          <a:solidFill>
            <a:srgbClr val="D8C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62000" y="5711210"/>
            <a:ext cx="8178800" cy="28448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2240"/>
              </a:lnSpc>
            </a:pPr>
            <a:r>
              <a:rPr sz="1400" b="0" i="0">
                <a:solidFill>
                  <a:srgbClr val="1E1B16"/>
                </a:solidFill>
                <a:latin typeface="Inter"/>
                <a:ea typeface="PingFang SC"/>
              </a:rPr>
              <a:t>本课程所需支持明确、成本可控。恳请教研组对课程定位、大纲与评价设计给出修改意见，以推进立项。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62000" y="6428105"/>
            <a:ext cx="766266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课程组 · 草稿 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141869" y="6428105"/>
            <a:ext cx="288131" cy="121920"/>
          </a:xfrm>
          <a:prstGeom prst="rect">
            <a:avLst/>
          </a:prstGeom>
          <a:noFill/>
        </p:spPr>
        <p:txBody>
          <a:bodyPr wrap="none" anchor="t" lIns="0" rIns="0" tIns="0" bIns="0">
            <a:noAutofit/>
          </a:bodyPr>
          <a:lstStyle/>
          <a:p>
            <a:pPr algn="l">
              <a:lnSpc>
                <a:spcPts val="960"/>
              </a:lnSpc>
            </a:pPr>
            <a:r>
              <a:rPr sz="800" b="0" i="0" spc="64">
                <a:solidFill>
                  <a:srgbClr val="5F574C"/>
                </a:solidFill>
                <a:latin typeface="Inter"/>
                <a:ea typeface="PingFang SC"/>
              </a:rPr>
              <a:t>10/10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数据素养入门：课程设计说明（教研组评审版）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