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115800" y="0"/>
            <a:ext cx="76200" cy="68580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642620"/>
            <a:ext cx="107900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216">
                <a:solidFill>
                  <a:srgbClr val="5F574C"/>
                </a:solidFill>
                <a:latin typeface="Inter"/>
                <a:ea typeface="PingFang SC"/>
              </a:rPr>
              <a:t>課程設計說明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4796" y="642620"/>
            <a:ext cx="107900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216">
                <a:solidFill>
                  <a:srgbClr val="5F574C"/>
                </a:solidFill>
                <a:latin typeface="Inter"/>
                <a:ea typeface="PingFang SC"/>
              </a:rPr>
              <a:t>資料素養入門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587500"/>
            <a:ext cx="609600" cy="254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997964"/>
            <a:ext cx="8051800" cy="13634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5368"/>
              </a:lnSpc>
            </a:pPr>
            <a:r>
              <a:rPr sz="4400" b="1" i="0">
                <a:solidFill>
                  <a:srgbClr val="1E1B16"/>
                </a:solidFill>
                <a:latin typeface="Playfair Display"/>
                <a:ea typeface="Songti SC"/>
              </a:rPr>
              <a:t>教日常最用得到的</a:t>
            </a:r>
            <a:br/>
            <a:r>
              <a:rPr sz="4400" b="1" i="0">
                <a:solidFill>
                  <a:srgbClr val="1E1B16"/>
                </a:solidFill>
                <a:latin typeface="Playfair Display"/>
                <a:ea typeface="Songti SC"/>
              </a:rPr>
              <a:t>資料整理與解讀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98664"/>
            <a:ext cx="7683500" cy="609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1500" b="0" i="0">
                <a:solidFill>
                  <a:srgbClr val="5F574C"/>
                </a:solidFill>
                <a:latin typeface="Inter"/>
                <a:ea typeface="PingFang SC"/>
              </a:rPr>
              <a:t>《資料素養入門：用試算表讀懂資料》</a:t>
            </a:r>
            <a:br/>
            <a:r>
              <a:rPr sz="1500" b="0" i="0">
                <a:solidFill>
                  <a:srgbClr val="5F574C"/>
                </a:solidFill>
                <a:latin typeface="Inter"/>
                <a:ea typeface="PingFang SC"/>
              </a:rPr>
              <a:t>課程設計說明，供課程委員會審查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5368330"/>
            <a:ext cx="7493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5368330"/>
            <a:ext cx="7493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5541050"/>
            <a:ext cx="2464693" cy="5181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撰寫：課程小組</a:t>
            </a:r>
            <a:br/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2 版草稿（供課程委員會討論）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79896" y="5541050"/>
            <a:ext cx="1975104" cy="5181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ts val="20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本版已依秋季試教經驗修訂</a:t>
            </a:r>
            <a:br/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審查對象為修訂後版本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21947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60" y="3257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830580"/>
            <a:ext cx="11074400" cy="105661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16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寫報告和週報都要用表格，</a:t>
            </a:r>
            <a:br/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卻沒有人系統地教。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13608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494915"/>
            <a:ext cx="108458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大學一年級學生寫課堂報告、新進員工寫週報，都需要整理和解讀表格，但大多數人沒有系統地學過。實際工作裡最常見的困難，集中在下面三件事。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484166"/>
            <a:ext cx="261193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5F574C"/>
                </a:solidFill>
                <a:latin typeface="Playfair Display"/>
                <a:ea typeface="Songti SC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73421"/>
            <a:ext cx="1600200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資料東一塊、西一塊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04226"/>
            <a:ext cx="3297734" cy="77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原始資料散落在不同的檔案和工作表裡，沒有統一的存放方式，要用的時候找不到、對不起來。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12134" y="3449241"/>
            <a:ext cx="3767683" cy="15689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12134" y="3449241"/>
            <a:ext cx="6350" cy="1568996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73467" y="3449241"/>
            <a:ext cx="6350" cy="1568996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3284" y="3484166"/>
            <a:ext cx="296813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5F574C"/>
                </a:solidFill>
                <a:latin typeface="Playfair Display"/>
                <a:ea typeface="Songti S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3284" y="3873421"/>
            <a:ext cx="1244600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靠手動複製貼上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284" y="4204226"/>
            <a:ext cx="3297783" cy="5181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整理資料全靠一格格複製、貼上和手動調整，費時費力，也容易在過程中改錯、漏掉資料。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617" y="3484166"/>
            <a:ext cx="287685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5F574C"/>
                </a:solidFill>
                <a:latin typeface="Playfair Display"/>
                <a:ea typeface="Songti SC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617" y="3873421"/>
            <a:ext cx="1778000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做了圖表卻說不清結論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617" y="4204226"/>
            <a:ext cx="3297783" cy="77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圖表畫得出來，但要用一句話說清楚「這張圖想回答什麼、資料說明了什麼」，大多數人做不到。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2000" y="5326459"/>
            <a:ext cx="10668000" cy="70604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5326459"/>
            <a:ext cx="25400" cy="706041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600" y="5332174"/>
            <a:ext cx="106172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課程定位：只教日常最用得到的部分，</a:t>
            </a:r>
            <a:r>
              <a:rPr sz="1400" b="1" i="0">
                <a:solidFill>
                  <a:srgbClr val="A8471F"/>
                </a:solidFill>
                <a:latin typeface="Inter"/>
                <a:ea typeface="PingFang SC"/>
              </a:rPr>
              <a:t>不教寫程式，也不講統計學理論</a:t>
            </a: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。這是刻意的設計取捨，把教學資源集中在最常見的三個痛點上，而非內容不足。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642810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47859" y="6428105"/>
            <a:ext cx="382141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21947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60" y="3257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240631"/>
            <a:ext cx="7575004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秋季試教一輪，24 人中 21 人完成全部練習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005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49550"/>
            <a:ext cx="3104370" cy="1270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0000"/>
              </a:lnSpc>
            </a:pPr>
            <a:r>
              <a:rPr sz="10000" b="1" i="0">
                <a:solidFill>
                  <a:srgbClr val="1E1B16"/>
                </a:solidFill>
                <a:latin typeface="Playfair Display"/>
                <a:ea typeface="Songti SC"/>
              </a:rPr>
              <a:t>24</a:t>
            </a:r>
            <a:r>
              <a:rPr sz="3600" b="1" i="0">
                <a:solidFill>
                  <a:srgbClr val="1E1B16"/>
                </a:solidFill>
                <a:latin typeface="Playfair Display"/>
                <a:ea typeface="Songti SC"/>
              </a:rPr>
              <a:t>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999865"/>
            <a:ext cx="19558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去年秋季試教的學員人數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4417" y="2540000"/>
            <a:ext cx="6350" cy="19367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8767" y="2749550"/>
            <a:ext cx="3104424" cy="1270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0000"/>
              </a:lnSpc>
            </a:pPr>
            <a:r>
              <a:rPr sz="10000" b="1" i="0">
                <a:solidFill>
                  <a:srgbClr val="A8471F"/>
                </a:solidFill>
                <a:latin typeface="Playfair Display"/>
                <a:ea typeface="Songti SC"/>
              </a:rPr>
              <a:t>21</a:t>
            </a:r>
            <a:r>
              <a:rPr sz="3600" b="1" i="0">
                <a:solidFill>
                  <a:srgbClr val="A8471F"/>
                </a:solidFill>
                <a:latin typeface="Playfair Display"/>
                <a:ea typeface="Songti SC"/>
              </a:rPr>
              <a:t>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8767" y="3999865"/>
            <a:ext cx="19558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完成全部練習的學員人數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1233" y="2540000"/>
            <a:ext cx="6350" cy="19367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55583" y="2749550"/>
            <a:ext cx="3104370" cy="1270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0000"/>
              </a:lnSpc>
            </a:pPr>
            <a:r>
              <a:rPr sz="10000" b="1" i="0">
                <a:solidFill>
                  <a:srgbClr val="1E1B16"/>
                </a:solidFill>
                <a:latin typeface="Playfair Display"/>
                <a:ea typeface="Songti SC"/>
              </a:rPr>
              <a:t>第5</a:t>
            </a:r>
            <a:r>
              <a:rPr sz="3600" b="1" i="0">
                <a:solidFill>
                  <a:srgbClr val="1E1B16"/>
                </a:solidFill>
                <a:latin typeface="Playfair Display"/>
                <a:ea typeface="Songti SC"/>
              </a:rPr>
              <a:t>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55583" y="3999865"/>
            <a:ext cx="3052217" cy="47053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課後問卷最受歡迎的一堂（樞紐分析表）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482223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994950"/>
            <a:ext cx="108458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完成率高，代表課程負擔與難度的設計可行；最受歡迎的樞紐分析表，正是本課程要教的核心能力之一。這門課設計給誰上？請看下一頁。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42810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7065" y="6409055"/>
            <a:ext cx="382935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54868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對象與目標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60" y="3257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841375"/>
            <a:ext cx="69088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對象是大一學生與到職一年內新進員工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56210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2000" y="1879600"/>
            <a:ext cx="3420517" cy="2484090"/>
          </a:xfrm>
          <a:prstGeom prst="roundRect">
            <a:avLst>
              <a:gd name="adj" fmla="val 511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2350" y="2198370"/>
            <a:ext cx="68277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課程對象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2350" y="2483485"/>
            <a:ext cx="3077617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大學一年級學生，或到職一年以內的新進員工。兩種對象面對的日常任務相同：寫報告、寫週報時都要整理和解讀表格。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5717" y="1879600"/>
            <a:ext cx="3420517" cy="2484090"/>
          </a:xfrm>
          <a:prstGeom prst="roundRect">
            <a:avLst>
              <a:gd name="adj" fmla="val 511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6067" y="2198370"/>
            <a:ext cx="68277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班級人數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6067" y="2616200"/>
            <a:ext cx="3131802" cy="609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800"/>
              </a:lnSpc>
            </a:pPr>
            <a:r>
              <a:rPr sz="4800" b="1" i="0">
                <a:solidFill>
                  <a:srgbClr val="A8471F"/>
                </a:solidFill>
                <a:latin typeface="Playfair Display"/>
                <a:ea typeface="Songti SC"/>
              </a:rPr>
              <a:t>30</a:t>
            </a:r>
            <a:r>
              <a:rPr sz="2000" b="1" i="0">
                <a:solidFill>
                  <a:srgbClr val="A8471F"/>
                </a:solidFill>
                <a:latin typeface="Playfair Display"/>
                <a:ea typeface="Songti SC"/>
              </a:rPr>
              <a:t> 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6067" y="3220085"/>
            <a:ext cx="3077617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每班約 30 人，規模適中，老師和助教能在動手練習時巡視全場、逐一回答問題。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9434" y="1879600"/>
            <a:ext cx="3420566" cy="2484090"/>
          </a:xfrm>
          <a:prstGeom prst="roundRect">
            <a:avLst>
              <a:gd name="adj" fmla="val 511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69784" y="2198370"/>
            <a:ext cx="68277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先修條件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9784" y="2483485"/>
            <a:ext cx="3077666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會基本的電腦操作即可，不需要程式基礎。先修門檻極低，同一套教材可以同時服務學生與新進員工兩種對象。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4643090"/>
            <a:ext cx="10668000" cy="2844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4643090"/>
            <a:ext cx="12700" cy="28446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4606260"/>
            <a:ext cx="8178800" cy="284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課程刻意把門檻降到最低：不要求任何程式或統計背景，只要會用電腦，就能從第一堂課開始跟上進度。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6453505"/>
            <a:ext cx="4064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1090" y="6453505"/>
            <a:ext cx="32891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59948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44">
                <a:solidFill>
                  <a:srgbClr val="5F574C"/>
                </a:solidFill>
                <a:latin typeface="Inter"/>
                <a:ea typeface="PingFang SC"/>
              </a:rPr>
              <a:t>對象與目標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660" y="325755"/>
            <a:ext cx="17983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4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113631"/>
            <a:ext cx="101600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三個目標：學完能整理成規範表格、回答問題、講清結論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878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222500"/>
            <a:ext cx="292001" cy="762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sz="6000" b="1" i="0">
                <a:solidFill>
                  <a:srgbClr val="A8471F"/>
                </a:solidFill>
                <a:latin typeface="Playfair Display"/>
                <a:ea typeface="Songti SC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3035300"/>
            <a:ext cx="3145334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3277711"/>
            <a:ext cx="457200" cy="274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60"/>
              </a:lnSpc>
            </a:pPr>
            <a:r>
              <a:rPr sz="1800" b="1" i="0">
                <a:solidFill>
                  <a:srgbClr val="1E1B16"/>
                </a:solidFill>
                <a:latin typeface="Playfair Display"/>
                <a:ea typeface="Songti SC"/>
              </a:rPr>
              <a:t>整理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14433"/>
            <a:ext cx="3323134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學完能把雜亂的原始資料整理成規範的表格。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475758"/>
            <a:ext cx="3297734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對應第 1 到 2 堂課：認識表格結構，學會清理資料。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12134" y="2095500"/>
            <a:ext cx="6350" cy="3012083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3284" y="2222500"/>
            <a:ext cx="398859" cy="762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sz="6000" b="1" i="0">
                <a:solidFill>
                  <a:srgbClr val="A8471F"/>
                </a:solidFill>
                <a:latin typeface="Playfair Display"/>
                <a:ea typeface="Songti SC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23284" y="3035300"/>
            <a:ext cx="3145383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3284" y="3277711"/>
            <a:ext cx="457200" cy="274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60"/>
              </a:lnSpc>
            </a:pPr>
            <a:r>
              <a:rPr sz="1800" b="1" i="0">
                <a:solidFill>
                  <a:srgbClr val="1E1B16"/>
                </a:solidFill>
                <a:latin typeface="Playfair Display"/>
                <a:ea typeface="Songti SC"/>
              </a:rPr>
              <a:t>分析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284" y="3714433"/>
            <a:ext cx="3323183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學完能用排序、篩選、小計和樞紐分析表回答具體問題。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3284" y="4475758"/>
            <a:ext cx="3297783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對應第 3 到 5 堂課：排序篩選、常用函數、小計與樞紐分析表。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73467" y="2095500"/>
            <a:ext cx="6350" cy="3012083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84617" y="2222500"/>
            <a:ext cx="371574" cy="762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sz="6000" b="1" i="0">
                <a:solidFill>
                  <a:srgbClr val="A8471F"/>
                </a:solidFill>
                <a:latin typeface="Playfair Display"/>
                <a:ea typeface="Songti SC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84617" y="3035300"/>
            <a:ext cx="3145383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84617" y="3277711"/>
            <a:ext cx="457200" cy="274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60"/>
              </a:lnSpc>
            </a:pPr>
            <a:r>
              <a:rPr sz="1800" b="1" i="0">
                <a:solidFill>
                  <a:srgbClr val="1E1B16"/>
                </a:solidFill>
                <a:latin typeface="Playfair Display"/>
                <a:ea typeface="Songti SC"/>
              </a:rPr>
              <a:t>表達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4617" y="3714433"/>
            <a:ext cx="3323183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學完能選對圖表類型，用一頁圖表講清楚一個結論。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4617" y="4475758"/>
            <a:ext cx="3297783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對應第 6 到 8 堂課：選對圖表、一頁講結論、期末分組報告。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08003" y="2155190"/>
            <a:ext cx="304800" cy="3657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79"/>
              </a:lnSpc>
            </a:pPr>
            <a:r>
              <a:rPr sz="2400" b="0" i="0">
                <a:solidFill>
                  <a:srgbClr val="A8471F"/>
                </a:solidFill>
                <a:latin typeface="Inter"/>
                <a:ea typeface="PingFang SC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40402" y="2155190"/>
            <a:ext cx="304800" cy="3657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79"/>
              </a:lnSpc>
            </a:pPr>
            <a:r>
              <a:rPr sz="2400" b="0" i="0">
                <a:solidFill>
                  <a:srgbClr val="A8471F"/>
                </a:solidFill>
                <a:latin typeface="Inter"/>
                <a:ea typeface="PingFang SC"/>
              </a:rP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53657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5502275"/>
            <a:ext cx="5666432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三個目標對應「整理→分析→表達」的完整歷程，也預告了後面 8 堂課的進度安排。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6428105"/>
            <a:ext cx="4064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6448" y="6409055"/>
            <a:ext cx="32355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00355"/>
            <a:ext cx="4572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00">
                <a:solidFill>
                  <a:srgbClr val="5F574C"/>
                </a:solidFill>
                <a:latin typeface="Inter"/>
                <a:ea typeface="PingFang SC"/>
              </a:rPr>
              <a:t>課程安排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5500" y="300355"/>
            <a:ext cx="17145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00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5080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068546"/>
            <a:ext cx="7391400" cy="934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3679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4 週 8 堂課，從認識表格一路到分組報告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45500" y="841375"/>
            <a:ext cx="294829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A8471F"/>
                </a:solidFill>
                <a:latin typeface="Playfair Display"/>
                <a:ea typeface="Songti SC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45500" y="1391920"/>
            <a:ext cx="1524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週</a:t>
            </a:r>
          </a:p>
        </p:txBody>
      </p:sp>
      <p:sp>
        <p:nvSpPr>
          <p:cNvPr id="8" name="Rectangle 7"/>
          <p:cNvSpPr/>
          <p:nvPr/>
        </p:nvSpPr>
        <p:spPr>
          <a:xfrm>
            <a:off x="8968929" y="749300"/>
            <a:ext cx="6350" cy="698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203879" y="841375"/>
            <a:ext cx="313382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A8471F"/>
                </a:solidFill>
                <a:latin typeface="Playfair Display"/>
                <a:ea typeface="Songti SC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03879" y="1391920"/>
            <a:ext cx="3048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堂課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17261" y="749300"/>
            <a:ext cx="6350" cy="698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52211" y="841375"/>
            <a:ext cx="66933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1E1B16"/>
                </a:solidFill>
                <a:latin typeface="Playfair Display"/>
                <a:ea typeface="Songti SC"/>
              </a:rPr>
              <a:t>90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52211" y="1391920"/>
            <a:ext cx="6096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分鐘／堂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185420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2153285"/>
            <a:ext cx="10845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進度由淺入深分三段：前段打底，認識表格結構並學會清理資料；中段給分析工具，從排序篩選到樞紐分析表；後段練表達與整合，用一頁圖表講結論，最後完成期末分組報告。三個階段正好對應「整理、分析、表達」三個課程目標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2984500"/>
            <a:ext cx="2641600" cy="63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54400" y="2984500"/>
            <a:ext cx="3962400" cy="63500"/>
          </a:xfrm>
          <a:prstGeom prst="rect">
            <a:avLst/>
          </a:prstGeom>
          <a:solidFill>
            <a:srgbClr val="C99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67600" y="2984500"/>
            <a:ext cx="3962400" cy="635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3169920"/>
            <a:ext cx="763339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5F574C"/>
                </a:solidFill>
                <a:latin typeface="Inter"/>
                <a:ea typeface="PingFang SC"/>
              </a:rPr>
              <a:t>第 1 到 2 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3336925"/>
            <a:ext cx="13716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表格結構與資料清理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4400" y="3169920"/>
            <a:ext cx="794841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5F574C"/>
                </a:solidFill>
                <a:latin typeface="Inter"/>
                <a:ea typeface="PingFang SC"/>
              </a:rPr>
              <a:t>第 3 到 5 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54400" y="3336925"/>
            <a:ext cx="27432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排序篩選、常用函數、小計與樞紐分析表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7600" y="3169920"/>
            <a:ext cx="79990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5F574C"/>
                </a:solidFill>
                <a:latin typeface="Inter"/>
                <a:ea typeface="PingFang SC"/>
              </a:rPr>
              <a:t>第 6 到 8 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7600" y="3336925"/>
            <a:ext cx="27432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選圖表、一頁講結論、期末分組報告發表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37528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3949700"/>
            <a:ext cx="73025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4215765"/>
            <a:ext cx="1392174" cy="66857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資料從哪裡來：認識表格的列、欄和資料類型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01850" y="3949700"/>
            <a:ext cx="99715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1850" y="4215765"/>
            <a:ext cx="1392174" cy="66857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整理資料：移除重複、統一格式、處理空白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41700" y="3949700"/>
            <a:ext cx="92918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41700" y="4215765"/>
            <a:ext cx="825500" cy="222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排序與篩選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81550" y="3949700"/>
            <a:ext cx="100509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81550" y="4215765"/>
            <a:ext cx="1392174" cy="66857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常用函數：加總、計數、平均、條件判斷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21400" y="3949700"/>
            <a:ext cx="87561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A8471F"/>
                </a:solidFill>
                <a:latin typeface="Playfair Display"/>
                <a:ea typeface="Songti SC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1400" y="4215765"/>
            <a:ext cx="1392174" cy="4457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小計與樞紐分析表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61250" y="3949700"/>
            <a:ext cx="106958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1250" y="4215765"/>
            <a:ext cx="1392174" cy="66857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選對圖表：直條圖、折線圖、圓餅圖各適合什麼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01100" y="3949700"/>
            <a:ext cx="86717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01100" y="4215765"/>
            <a:ext cx="1392174" cy="4457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用一頁圖表講結論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40950" y="3949700"/>
            <a:ext cx="106859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40950" y="4215765"/>
            <a:ext cx="1392174" cy="4457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755"/>
              </a:lnSpc>
            </a:pPr>
            <a:r>
              <a:rPr sz="1300" b="1" i="0">
                <a:solidFill>
                  <a:srgbClr val="1E1B16"/>
                </a:solidFill>
                <a:latin typeface="Inter"/>
                <a:ea typeface="PingFang SC"/>
              </a:rPr>
              <a:t>期末分組報告發表與講評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2000" y="5088136"/>
            <a:ext cx="2628900" cy="298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62000" y="5088136"/>
            <a:ext cx="26289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850182" y="5135761"/>
            <a:ext cx="452537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1 週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441700" y="5088136"/>
            <a:ext cx="2628900" cy="298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441700" y="5088136"/>
            <a:ext cx="26289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14404" y="5135761"/>
            <a:ext cx="483493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2 週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21400" y="5088136"/>
            <a:ext cx="2628900" cy="298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121400" y="5088136"/>
            <a:ext cx="26289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193508" y="5135761"/>
            <a:ext cx="484684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3 週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801100" y="5088136"/>
            <a:ext cx="2628900" cy="298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801100" y="5088136"/>
            <a:ext cx="26289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871025" y="5135761"/>
            <a:ext cx="4890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4 週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62000" y="55880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2000" y="5883275"/>
            <a:ext cx="840358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每週 2 堂課，每堂 90 分鐘；第 5 堂（樞紐分析表）在去年秋季試教後的課後問卷中最受歡迎，也是本課程的核心能力之一。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62000" y="64071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62000" y="6517005"/>
            <a:ext cx="4064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103719" y="6520180"/>
            <a:ext cx="326281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45521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課程安排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23090" y="325755"/>
            <a:ext cx="170691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994251"/>
            <a:ext cx="7624068" cy="4876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4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每堂 90 分鐘：講解 20、動手 60、小結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730673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68170"/>
            <a:ext cx="108458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一堂課的時間分配刻意壓低講授比例：三分之二的時間讓學員動手練習，老師和助教在教室裡巡視、回答問題；最後 10 分鐘小結，並交代這一週的練習。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2727920"/>
            <a:ext cx="10668000" cy="1143000"/>
          </a:xfrm>
          <a:prstGeom prst="rect">
            <a:avLst/>
          </a:prstGeom>
          <a:noFill/>
          <a:ln w="12700">
            <a:solidFill>
              <a:srgbClr val="1E1B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4700" y="2740620"/>
            <a:ext cx="2363143" cy="11176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125143" y="2740620"/>
            <a:ext cx="12700" cy="11176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7900" y="2994938"/>
            <a:ext cx="2319022" cy="426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1E1B16"/>
                </a:solidFill>
                <a:latin typeface="Playfair Display"/>
                <a:ea typeface="Songti SC"/>
              </a:rPr>
              <a:t>20</a:t>
            </a:r>
            <a:r>
              <a:rPr sz="1400" b="1" i="0">
                <a:solidFill>
                  <a:srgbClr val="1E1B16"/>
                </a:solidFill>
                <a:latin typeface="Playfair Display"/>
                <a:ea typeface="Songti SC"/>
              </a:rPr>
              <a:t> 分鐘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7900" y="3399433"/>
            <a:ext cx="7620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1E1B16"/>
                </a:solidFill>
                <a:latin typeface="Inter"/>
                <a:ea typeface="PingFang SC"/>
              </a:rPr>
              <a:t>講解和示範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37843" y="2740620"/>
            <a:ext cx="7094686" cy="11176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41043" y="2994938"/>
            <a:ext cx="7247086" cy="426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F6F1E8"/>
                </a:solidFill>
                <a:latin typeface="Playfair Display"/>
                <a:ea typeface="Songti SC"/>
              </a:rPr>
              <a:t>60</a:t>
            </a:r>
            <a:r>
              <a:rPr sz="1400" b="1" i="0">
                <a:solidFill>
                  <a:srgbClr val="F6F1E8"/>
                </a:solidFill>
                <a:latin typeface="Playfair Display"/>
                <a:ea typeface="Songti SC"/>
              </a:rPr>
              <a:t> 分鐘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1043" y="3399433"/>
            <a:ext cx="25908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F6F1E8"/>
                </a:solidFill>
                <a:latin typeface="Inter"/>
                <a:ea typeface="PingFang SC"/>
              </a:rPr>
              <a:t>動手練習：老師和助教巡視、回答問題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32529" y="2740620"/>
            <a:ext cx="1184771" cy="11176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59529" y="3035578"/>
            <a:ext cx="287288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40"/>
              </a:lnSpc>
            </a:pPr>
            <a:r>
              <a:rPr sz="2200" b="1" i="0">
                <a:solidFill>
                  <a:srgbClr val="1E1B16"/>
                </a:solidFill>
                <a:latin typeface="Playfair Display"/>
                <a:ea typeface="Songti SC"/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59529" y="3348633"/>
            <a:ext cx="6096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1E1B16"/>
                </a:solidFill>
                <a:latin typeface="Inter"/>
                <a:ea typeface="PingFang SC"/>
              </a:rPr>
              <a:t>分鐘小結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3924895"/>
            <a:ext cx="7620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每堂課開始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0" y="3924895"/>
            <a:ext cx="7620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每堂課結束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5016500"/>
            <a:ext cx="10668000" cy="4127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2000" y="50165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5178425"/>
            <a:ext cx="74676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1" i="0">
                <a:solidFill>
                  <a:srgbClr val="A8471F"/>
                </a:solidFill>
                <a:latin typeface="Inter"/>
                <a:ea typeface="PingFang SC"/>
              </a:rPr>
              <a:t>練習資料說明：</a:t>
            </a: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練習用的資料都是老師事先準備的虛構範例資料，不使用真實的個人資料，因此沒有個資風險。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428105"/>
            <a:ext cx="4064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11210" y="6409055"/>
            <a:ext cx="31879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0"/>
            <a:ext cx="106680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62000" y="4508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325755"/>
            <a:ext cx="21947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評分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84060" y="3257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14375"/>
            <a:ext cx="73152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評分以練習與期末報告為主，報告占一半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38430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1868170"/>
            <a:ext cx="6072783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成績由三部分組成：出席、每週練習與期末分組報告。練習與報告合占 90%，出席只占小部分，評分鼓勵實作而非點名。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564090"/>
            <a:ext cx="6072783" cy="853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每週練習共 4 次，每次約 1 小時，下一堂課前繳交。期末分組報告 3 到 4 人一組，選一份公開資料或老師提供的資料，做一份不超過 5 頁的分析簡報，在第 8 堂課現場報告 8 分鐘，另外留 4 分鐘回答提問。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759101"/>
            <a:ext cx="5894983" cy="762000"/>
          </a:xfrm>
          <a:prstGeom prst="rect">
            <a:avLst/>
          </a:prstGeom>
          <a:noFill/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350" y="3765451"/>
            <a:ext cx="588218" cy="7493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7066" y="3883898"/>
            <a:ext cx="490786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40"/>
              </a:lnSpc>
            </a:pPr>
            <a:r>
              <a:rPr sz="2200" b="1" i="0">
                <a:solidFill>
                  <a:srgbClr val="1E1B16"/>
                </a:solidFill>
                <a:latin typeface="Playfair Display"/>
                <a:ea typeface="Songti SC"/>
              </a:rPr>
              <a:t>10%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0034" y="4205843"/>
            <a:ext cx="3048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出席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56568" y="3765451"/>
            <a:ext cx="2352873" cy="749300"/>
          </a:xfrm>
          <a:prstGeom prst="rect">
            <a:avLst/>
          </a:prstGeom>
          <a:solidFill>
            <a:srgbClr val="C99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67446" y="3883898"/>
            <a:ext cx="531118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40"/>
              </a:lnSpc>
            </a:pPr>
            <a:r>
              <a:rPr sz="2200" b="1" i="0">
                <a:solidFill>
                  <a:srgbClr val="1E1B16"/>
                </a:solidFill>
                <a:latin typeface="Playfair Display"/>
                <a:ea typeface="Songti SC"/>
              </a:rPr>
              <a:t>40%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992" y="4205843"/>
            <a:ext cx="2015976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200" b="0" i="0">
                <a:solidFill>
                  <a:srgbClr val="1E1B16"/>
                </a:solidFill>
                <a:latin typeface="Inter"/>
                <a:ea typeface="PingFang SC"/>
              </a:rPr>
              <a:t>每週練習（4 次，每次 10%）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09442" y="3765451"/>
            <a:ext cx="2941141" cy="7493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23979" y="3883898"/>
            <a:ext cx="512068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40"/>
              </a:lnSpc>
            </a:pPr>
            <a:r>
              <a:rPr sz="2200" b="1" i="0">
                <a:solidFill>
                  <a:srgbClr val="F6F1E8"/>
                </a:solidFill>
                <a:latin typeface="Playfair Display"/>
                <a:ea typeface="Songti SC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22812" y="4205843"/>
            <a:ext cx="9144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200" b="0" i="0">
                <a:solidFill>
                  <a:srgbClr val="F6F1E8"/>
                </a:solidFill>
                <a:latin typeface="Inter"/>
                <a:ea typeface="PingFang SC"/>
              </a:rPr>
              <a:t>期末分組報告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4600476"/>
            <a:ext cx="4164806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評分比重：出席 10%、每週練習 40%、期末分組報告 50%。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63383" y="1882775"/>
            <a:ext cx="16764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期末分組報告的細分比重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63383" y="2235200"/>
          <a:ext cx="4366617" cy="16129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1639"/>
                <a:gridCol w="1964978"/>
              </a:tblGrid>
              <a:tr h="400050">
                <a:tc>
                  <a:txBody>
                    <a:bodyPr wrap="square"/>
                    <a:lstStyle/>
                    <a:p>
                      <a:pPr algn="l"/>
                      <a:r>
                        <a:rPr sz="1200" b="1" i="0">
                          <a:solidFill>
                            <a:srgbClr val="F6F1E8"/>
                          </a:solidFill>
                          <a:latin typeface="Inter"/>
                          <a:ea typeface="PingFang SC"/>
                        </a:rPr>
                        <a:t>評分項目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E1B1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 i="0">
                          <a:solidFill>
                            <a:srgbClr val="F6F1E8"/>
                          </a:solidFill>
                          <a:latin typeface="Inter"/>
                          <a:ea typeface="PingFang SC"/>
                        </a:rPr>
                        <a:t>比重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E1B16"/>
                    </a:solidFill>
                  </a:tcPr>
                </a:tc>
              </a:tr>
              <a:tr h="403225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報告內容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30%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406400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現場報告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20%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403225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合計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50%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7063383" y="4051300"/>
            <a:ext cx="4366617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063383" y="4051300"/>
            <a:ext cx="12700" cy="4572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28483" y="4029075"/>
            <a:ext cx="435391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期末報告在第 8 堂課發表：每組現場報告 8 分鐘，另外留 4 分鐘回答提問。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" y="6451600"/>
            <a:ext cx="10668000" cy="406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2000" y="64516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647890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46966" y="6459855"/>
            <a:ext cx="38303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0"/>
            <a:ext cx="106680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62000" y="4508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6855"/>
            <a:ext cx="21947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評分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84060" y="2368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012924"/>
            <a:ext cx="7819579" cy="444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500"/>
              </a:lnSpc>
            </a:pPr>
            <a:r>
              <a:rPr sz="2800" b="1" i="0">
                <a:solidFill>
                  <a:srgbClr val="1E1B16"/>
                </a:solidFill>
                <a:latin typeface="Playfair Display"/>
                <a:ea typeface="Songti SC"/>
              </a:rPr>
              <a:t>期末報告五個面向各占 10%，每個結論都要有依據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682948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1862018"/>
            <a:ext cx="108458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期末分組報告占總成績 50%，評分拆成五個等權重的面向。這張表就是給分標準：委員可以逐項檢視，學員也能在報告前對照自查，把「每個結論都能在圖表或表格裡找到依據」變成明確、可重算的要求。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2620169"/>
          <a:ext cx="10668000" cy="29622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32000"/>
                <a:gridCol w="1143000"/>
                <a:gridCol w="7493000"/>
              </a:tblGrid>
              <a:tr h="425450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 spc="52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評分面向</a:t>
                      </a:r>
                    </a:p>
                  </a:txBody>
                  <a:tcPr marT="88900" marR="12700" marB="889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 spc="52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比重</a:t>
                      </a:r>
                    </a:p>
                  </a:txBody>
                  <a:tcPr marT="88900" marR="12700" marB="889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 spc="52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看什麼</a:t>
                      </a:r>
                    </a:p>
                  </a:txBody>
                  <a:tcPr marT="88900" marR="12700" marB="889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</a:tr>
              <a:tr h="504825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問題是否清楚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7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開頭一句話說清楚想回答什麼問題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資料處理是否正確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7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整理、彙總的步驟寫清楚，結果可以重算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結論是否有資料佐證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7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每個結論都能在圖表或表格裡找到依據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圖表是否易讀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7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類型選得對，標題和單位寫完整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50800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現場表達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700" b="1" i="0">
                          <a:solidFill>
                            <a:srgbClr val="A8471F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5F574C"/>
                          </a:solidFill>
                          <a:latin typeface="Inter"/>
                          <a:ea typeface="PingFang SC"/>
                        </a:rPr>
                        <a:t>8 分鐘內講完，回答提問時說得清楚</a:t>
                      </a:r>
                    </a:p>
                  </a:txBody>
                  <a:tcPr marT="88900" marR="0" marB="889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701189"/>
            <a:ext cx="108458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五個面向合計 50%，等權重設計表示「整理、分析、表達」三個環節同等重要——這正是本課程三個目標的延伸，也是課程核心主張「從亂表到一句話結論」在評分上的落實。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6451600"/>
            <a:ext cx="10668000" cy="406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64516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660590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6817" y="6597968"/>
            <a:ext cx="383183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54868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支援與決議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60" y="325755"/>
            <a:ext cx="16459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資料素養入門：用試算表讀懂資料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240631"/>
            <a:ext cx="725428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需要每堂 1 名助教與選課名單，預算待議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005012"/>
            <a:ext cx="10668000" cy="12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2005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2150428"/>
            <a:ext cx="97028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課程設計已經定案：對象、目標、進度、評分方式都如前述各頁。剩下的問題是資源——助教人力、選課名單的時間點，以及預算。以下三項支援請委員會審查，其中預算金額為待議事項，請於本次會議討論決定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556000"/>
            <a:ext cx="3386634" cy="2438995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1550" y="3976370"/>
            <a:ext cx="64621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72">
                <a:solidFill>
                  <a:srgbClr val="5F574C"/>
                </a:solidFill>
                <a:latin typeface="Inter"/>
                <a:ea typeface="PingFang SC"/>
              </a:rPr>
              <a:t>助教人力</a:t>
            </a:r>
          </a:p>
        </p:txBody>
      </p:sp>
      <p:sp>
        <p:nvSpPr>
          <p:cNvPr id="10" name="Rectangle 9"/>
          <p:cNvSpPr/>
          <p:nvPr/>
        </p:nvSpPr>
        <p:spPr>
          <a:xfrm>
            <a:off x="971550" y="4318000"/>
            <a:ext cx="2967534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71550" y="4318000"/>
            <a:ext cx="2967534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1550" y="4472305"/>
            <a:ext cx="136277" cy="4267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A8471F"/>
                </a:solidFill>
                <a:latin typeface="Playfair Display"/>
                <a:ea typeface="Songti SC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4027" y="4641215"/>
            <a:ext cx="1778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550" y="4938395"/>
            <a:ext cx="3145334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每堂課需要 1 名助教，在教室裡巡視、協助回答學員問題。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02634" y="3556000"/>
            <a:ext cx="3386683" cy="2438995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12184" y="3976370"/>
            <a:ext cx="64621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72">
                <a:solidFill>
                  <a:srgbClr val="5F574C"/>
                </a:solidFill>
                <a:latin typeface="Inter"/>
                <a:ea typeface="PingFang SC"/>
              </a:rPr>
              <a:t>選課名單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12184" y="4318000"/>
            <a:ext cx="2967583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612184" y="4318000"/>
            <a:ext cx="2967583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12184" y="4472305"/>
            <a:ext cx="136277" cy="4267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A8471F"/>
                </a:solidFill>
                <a:latin typeface="Playfair Display"/>
                <a:ea typeface="Songti SC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4661" y="4641215"/>
            <a:ext cx="3556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週前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2184" y="4938395"/>
            <a:ext cx="3145383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開課前一週拿到選課名單，方便老師事先完成分組。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43317" y="3556000"/>
            <a:ext cx="3386683" cy="2438995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52867" y="3976370"/>
            <a:ext cx="64621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72">
                <a:solidFill>
                  <a:srgbClr val="5F574C"/>
                </a:solidFill>
                <a:latin typeface="Inter"/>
                <a:ea typeface="PingFang SC"/>
              </a:rPr>
              <a:t>軟體環境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52867" y="4318000"/>
            <a:ext cx="2967583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52867" y="4318000"/>
            <a:ext cx="2967583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52867" y="4497705"/>
            <a:ext cx="711200" cy="4267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A8471F"/>
                </a:solidFill>
                <a:latin typeface="Playfair Display"/>
                <a:ea typeface="Songti SC"/>
              </a:rPr>
              <a:t>不限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2867" y="4976495"/>
            <a:ext cx="3145383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任何試算表軟體皆可：Excel、Google 試算表、Numbers。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58800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2000" y="55880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2000" y="5987415"/>
            <a:ext cx="8890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預算金額：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03400" y="5818505"/>
            <a:ext cx="711200" cy="4267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360"/>
              </a:lnSpc>
            </a:pPr>
            <a:r>
              <a:rPr sz="2800" b="1" i="0">
                <a:solidFill>
                  <a:srgbClr val="A8471F"/>
                </a:solidFill>
                <a:latin typeface="Playfair Display"/>
                <a:ea typeface="Songti SC"/>
              </a:rPr>
              <a:t>待議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67000" y="6011545"/>
            <a:ext cx="44196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——請委員會就助教鐘點費與講義、練習資料製作費用提出討論。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42810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課程小組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068496" y="6409055"/>
            <a:ext cx="36150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資料素養入門課程設計說明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