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699500" y="3492500"/>
            <a:ext cx="1905000" cy="1905000"/>
          </a:xfrm>
          <a:prstGeom prst="ellipse">
            <a:avLst/>
          </a:prstGeom>
          <a:solidFill>
            <a:srgbClr val="0B7368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26500" y="3619500"/>
            <a:ext cx="2667000" cy="2667000"/>
          </a:xfrm>
          <a:prstGeom prst="ellipse">
            <a:avLst/>
          </a:prstGeom>
          <a:noFill/>
          <a:ln w="25400">
            <a:solidFill>
              <a:srgbClr val="F2B134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52500" y="1957784"/>
            <a:ext cx="762000" cy="76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306399"/>
            <a:ext cx="1533277" cy="25781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 i="0" spc="140">
                <a:solidFill>
                  <a:srgbClr val="A9C2CC"/>
                </a:solidFill>
                <a:latin typeface="Manrope"/>
                <a:ea typeface="PingFang SC"/>
              </a:rPr>
              <a:t>Tsukiao Coffee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2773085"/>
            <a:ext cx="9347200" cy="128521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5060"/>
              </a:lnSpc>
            </a:pPr>
            <a:r>
              <a:rPr sz="4600" b="1" i="0" spc="-92">
                <a:solidFill>
                  <a:srgbClr val="F2F7F9"/>
                </a:solidFill>
                <a:latin typeface="Space Grotesk"/>
                <a:ea typeface="Hiragino Sans"/>
              </a:rPr>
              <a:t>ほうじ茶オーツラテ発売プロモーション企画書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226540"/>
            <a:ext cx="8102600" cy="66291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0" i="0">
                <a:solidFill>
                  <a:srgbClr val="A9C2CC"/>
                </a:solidFill>
                <a:latin typeface="Manrope"/>
                <a:ea typeface="Hiragino Sans"/>
              </a:rPr>
              <a:t>初月販売2万杯・新規会員5,000人を目指す6週間の発信計画、本日の承認をお願いします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6057285"/>
            <a:ext cx="140211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A9C2CC"/>
                </a:solidFill>
                <a:latin typeface="Manrope"/>
                <a:ea typeface="PingFang SC"/>
              </a:rPr>
              <a:t>秋季新商品 企画概要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755948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Hiragino Sans"/>
              </a:rPr>
              <a:t>アジェンダ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10541000" cy="8763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本日の構成：市場根拠→戦略→チャネル→予算→KPI→リスク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2078018"/>
            <a:ext cx="5406926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Hiragino Sans"/>
              </a:rPr>
              <a:t>承認までの6ステップで提示します。右は600万円の配分内訳です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1200" y="2634258"/>
          <a:ext cx="6578599" cy="27093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49102"/>
                <a:gridCol w="3835499"/>
                <a:gridCol w="1193998"/>
              </a:tblGrid>
              <a:tr h="467965"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章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内容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Hiragino Sans"/>
                        </a:rPr>
                        <a:t>ページ位置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</a:tr>
              <a:tr h="445740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1. 市場根拠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オーツミルクとほうじ茶、両市場の追い風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冒頭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2. 戦略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25〜35歳会社員への差別化訴求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前半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3. チャネル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SNS・店頭・デリバリーの3軸均等配分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中盤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4. 予算・KPI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600万円の配分案と2万杯・会員5,000人分解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後半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5. リスク・承認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対策と600万円・6週間の確定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結び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543800" y="2634258"/>
            <a:ext cx="3937000" cy="3215382"/>
          </a:xfrm>
          <a:prstGeom prst="roundRect">
            <a:avLst>
              <a:gd name="adj" fmla="val 276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27950" y="2810153"/>
            <a:ext cx="3721100" cy="441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10202B"/>
                </a:solidFill>
                <a:latin typeface="Manrope"/>
                <a:ea typeface="Hiragino Sans"/>
              </a:rPr>
              <a:t>予算配分：最大はSNS・店頭・デリバリー各200万円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7950" y="3291761"/>
            <a:ext cx="2941935" cy="17494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77"/>
              </a:lnSpc>
            </a:pPr>
            <a:r>
              <a:rPr sz="950" b="0" i="0">
                <a:solidFill>
                  <a:srgbClr val="5E6C77"/>
                </a:solidFill>
                <a:latin typeface="Manrope"/>
                <a:ea typeface="Hiragino Sans"/>
              </a:rPr>
              <a:t>600万円を3チャネルに同率配分。成果データで再配分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7950" y="3527961"/>
            <a:ext cx="711200" cy="2311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20"/>
              </a:lnSpc>
            </a:pPr>
            <a:r>
              <a:rPr sz="1400" b="1" i="0">
                <a:solidFill>
                  <a:srgbClr val="22323C"/>
                </a:solidFill>
                <a:latin typeface="Manrope"/>
                <a:ea typeface="PingFang SC"/>
              </a:rPr>
              <a:t>予算配分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950" y="3844181"/>
            <a:ext cx="667643" cy="182130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649593" y="4387800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52793" y="4348440"/>
            <a:ext cx="316508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SNS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5501" y="4348440"/>
            <a:ext cx="645815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200万円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7516" y="4348440"/>
            <a:ext cx="337493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34%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49593" y="4691311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52793" y="4651950"/>
            <a:ext cx="9906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Hiragino Sans"/>
              </a:rPr>
              <a:t>店頭イベント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19593" y="4651950"/>
            <a:ext cx="645815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200万円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41608" y="4651950"/>
            <a:ext cx="33144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33%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49593" y="4994821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52793" y="4955461"/>
            <a:ext cx="1314202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Hiragino Sans"/>
              </a:rPr>
              <a:t>デリバリーアプリ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43195" y="4955461"/>
            <a:ext cx="645815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200万円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65210" y="4955461"/>
            <a:ext cx="33144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33%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200" y="5968385"/>
            <a:ext cx="486886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Hiragino Sans"/>
              </a:rPr>
              <a:t>約15分で提示し、最後にご承認事項を確定します／数値は企画の配分案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6477665"/>
            <a:ext cx="127397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6221"/>
            <a:ext cx="499914" cy="18120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26"/>
              </a:lnSpc>
            </a:pPr>
            <a:r>
              <a:rPr sz="984" b="1" i="0">
                <a:solidFill>
                  <a:srgbClr val="0B7368"/>
                </a:solidFill>
                <a:latin typeface="Manrope"/>
                <a:ea typeface="PingFang SC"/>
              </a:rPr>
              <a:t>市場根拠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074974"/>
            <a:ext cx="7989838" cy="35928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29"/>
              </a:lnSpc>
            </a:pPr>
            <a:r>
              <a:rPr sz="2460" b="1" i="0">
                <a:solidFill>
                  <a:srgbClr val="10202B"/>
                </a:solidFill>
                <a:latin typeface="Space Grotesk"/>
                <a:ea typeface="Hiragino Sans"/>
              </a:rPr>
              <a:t>オーツミルクとほうじ茶、両市場がこの2年で同時に拡大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489593"/>
            <a:ext cx="3020070" cy="21895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24"/>
              </a:lnSpc>
            </a:pPr>
            <a:r>
              <a:rPr sz="1189" b="0" i="0">
                <a:solidFill>
                  <a:srgbClr val="4F5F6A"/>
                </a:solidFill>
                <a:latin typeface="Manrope"/>
                <a:ea typeface="Hiragino Sans"/>
              </a:rPr>
              <a:t>代替乳と無糖茶の追い風が重なるタイミング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1947019"/>
            <a:ext cx="2567434" cy="3965277"/>
          </a:xfrm>
          <a:prstGeom prst="roundRect">
            <a:avLst>
              <a:gd name="adj" fmla="val 3462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04974" y="3458666"/>
            <a:ext cx="2377529" cy="520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100"/>
              </a:lnSpc>
            </a:pPr>
            <a:r>
              <a:rPr sz="4100" b="1" i="0">
                <a:solidFill>
                  <a:srgbClr val="0B7368"/>
                </a:solidFill>
                <a:latin typeface="Space Grotesk"/>
                <a:ea typeface="PingFang SC"/>
              </a:rPr>
              <a:t>1,239億円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974" y="3995799"/>
            <a:ext cx="1297136" cy="22650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83"/>
              </a:lnSpc>
            </a:pPr>
            <a:r>
              <a:rPr sz="1230" b="1" i="0">
                <a:solidFill>
                  <a:srgbClr val="10202B"/>
                </a:solidFill>
                <a:latin typeface="Manrope"/>
                <a:ea typeface="PingFang SC"/>
              </a:rPr>
              <a:t>代替乳市場(2024)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974" y="4274006"/>
            <a:ext cx="1692622" cy="18875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86"/>
              </a:lnSpc>
            </a:pPr>
            <a:r>
              <a:rPr sz="1025" b="0" i="0">
                <a:solidFill>
                  <a:srgbClr val="4F5F6A"/>
                </a:solidFill>
                <a:latin typeface="Manrope"/>
                <a:ea typeface="PingFang SC"/>
              </a:rPr>
              <a:t>前年比5.1%増、調査機関推計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5222" y="1947019"/>
            <a:ext cx="2567484" cy="3965277"/>
          </a:xfrm>
          <a:prstGeom prst="roundRect">
            <a:avLst>
              <a:gd name="adj" fmla="val 3462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8996" y="3458666"/>
            <a:ext cx="1586061" cy="520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100"/>
              </a:lnSpc>
            </a:pPr>
            <a:r>
              <a:rPr sz="4100" b="1" i="0">
                <a:solidFill>
                  <a:srgbClr val="0B7368"/>
                </a:solidFill>
                <a:latin typeface="Space Grotesk"/>
                <a:ea typeface="PingFang SC"/>
              </a:rPr>
              <a:t>約12倍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8996" y="3995799"/>
            <a:ext cx="1455341" cy="22650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83"/>
              </a:lnSpc>
            </a:pPr>
            <a:r>
              <a:rPr sz="1230" b="1" i="0">
                <a:solidFill>
                  <a:srgbClr val="10202B"/>
                </a:solidFill>
                <a:latin typeface="Manrope"/>
                <a:ea typeface="Hiragino Sans"/>
              </a:rPr>
              <a:t>オーツ成長(2023頃)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8996" y="4274006"/>
            <a:ext cx="1430635" cy="18875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86"/>
              </a:lnSpc>
            </a:pPr>
            <a:r>
              <a:rPr sz="1025" b="0" i="0">
                <a:solidFill>
                  <a:srgbClr val="4F5F6A"/>
                </a:solidFill>
                <a:latin typeface="Manrope"/>
                <a:ea typeface="Hiragino Sans"/>
              </a:rPr>
              <a:t>前年比で急成長との報道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9294" y="1947019"/>
            <a:ext cx="2567434" cy="3965277"/>
          </a:xfrm>
          <a:prstGeom prst="roundRect">
            <a:avLst>
              <a:gd name="adj" fmla="val 3462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73068" y="3458666"/>
            <a:ext cx="1363216" cy="520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100"/>
              </a:lnSpc>
            </a:pPr>
            <a:r>
              <a:rPr sz="4100" b="1" i="0">
                <a:solidFill>
                  <a:srgbClr val="0B7368"/>
                </a:solidFill>
                <a:latin typeface="Space Grotesk"/>
                <a:ea typeface="PingFang SC"/>
              </a:rPr>
              <a:t>約6割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068" y="3995799"/>
            <a:ext cx="1562100" cy="22650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83"/>
              </a:lnSpc>
            </a:pPr>
            <a:r>
              <a:rPr sz="1230" b="1" i="0">
                <a:solidFill>
                  <a:srgbClr val="10202B"/>
                </a:solidFill>
                <a:latin typeface="Manrope"/>
                <a:ea typeface="Hiragino Sans"/>
              </a:rPr>
              <a:t>無糖茶に占める日本茶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068" y="4274006"/>
            <a:ext cx="1562100" cy="18875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86"/>
              </a:lnSpc>
            </a:pPr>
            <a:r>
              <a:rPr sz="1025" b="0" i="0">
                <a:solidFill>
                  <a:srgbClr val="4F5F6A"/>
                </a:solidFill>
                <a:latin typeface="Manrope"/>
                <a:ea typeface="Hiragino Sans"/>
              </a:rPr>
              <a:t>若年層の茶系飲用が増加中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3316" y="1947019"/>
            <a:ext cx="2567484" cy="3965277"/>
          </a:xfrm>
          <a:prstGeom prst="roundRect">
            <a:avLst>
              <a:gd name="adj" fmla="val 3462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07091" y="3458666"/>
            <a:ext cx="2082800" cy="520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100"/>
              </a:lnSpc>
            </a:pPr>
            <a:r>
              <a:rPr sz="4100" b="1" i="0">
                <a:solidFill>
                  <a:srgbClr val="0B7368"/>
                </a:solidFill>
                <a:latin typeface="Space Grotesk"/>
                <a:ea typeface="Hiragino Sans"/>
              </a:rPr>
              <a:t>秋の定番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07091" y="3995799"/>
            <a:ext cx="1249710" cy="22650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83"/>
              </a:lnSpc>
            </a:pPr>
            <a:r>
              <a:rPr sz="1230" b="1" i="0">
                <a:solidFill>
                  <a:srgbClr val="10202B"/>
                </a:solidFill>
                <a:latin typeface="Manrope"/>
                <a:ea typeface="Hiragino Sans"/>
              </a:rPr>
              <a:t>ほうじ茶ラテ実需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07091" y="4274006"/>
            <a:ext cx="1815951" cy="18875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86"/>
              </a:lnSpc>
            </a:pPr>
            <a:r>
              <a:rPr sz="1025" b="0" i="0">
                <a:solidFill>
                  <a:srgbClr val="4F5F6A"/>
                </a:solidFill>
                <a:latin typeface="Manrope"/>
                <a:ea typeface="Hiragino Sans"/>
              </a:rPr>
              <a:t>コーヒーチェーンで季節定番化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00" y="6009848"/>
            <a:ext cx="2124472" cy="18120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26"/>
              </a:lnSpc>
            </a:pPr>
            <a:r>
              <a:rPr sz="984" b="0" i="0">
                <a:solidFill>
                  <a:srgbClr val="5E6C77"/>
                </a:solidFill>
                <a:latin typeface="Manrope"/>
                <a:ea typeface="Hiragino Sans"/>
              </a:rPr>
              <a:t>数字は各調査機関・報道に基づく推計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6477665"/>
            <a:ext cx="125958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7620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市場根拠②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8535194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25〜35歳会社員は二つのトレンドの</a:t>
            </a: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交差点</a:t>
            </a: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にいる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3846512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Hiragino Sans"/>
              </a:rPr>
              <a:t>植物性ミルクの習慣 × 嗜好性コーヒーへの関心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5226050" cy="3541762"/>
          </a:xfrm>
          <a:prstGeom prst="roundRect">
            <a:avLst>
              <a:gd name="adj" fmla="val 251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6150" y="3199924"/>
            <a:ext cx="1828800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Hiragino Sans"/>
              </a:rPr>
              <a:t>コーヒー飲用行動</a:t>
            </a:r>
          </a:p>
        </p:txBody>
      </p:sp>
      <p:sp>
        <p:nvSpPr>
          <p:cNvPr id="9" name="Rectangle 8"/>
          <p:cNvSpPr/>
          <p:nvPr/>
        </p:nvSpPr>
        <p:spPr>
          <a:xfrm>
            <a:off x="946150" y="3678684"/>
            <a:ext cx="475615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46150" y="3678684"/>
            <a:ext cx="25400" cy="28575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8550" y="3665984"/>
            <a:ext cx="3830737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22323C"/>
                </a:solidFill>
                <a:latin typeface="Manrope"/>
                <a:ea typeface="Hiragino Sans"/>
              </a:rPr>
              <a:t>25〜39歳の飲用率は73.5%で全世代最高水準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6150" y="4053334"/>
            <a:ext cx="475615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46150" y="4053334"/>
            <a:ext cx="25400" cy="28575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8550" y="4040634"/>
            <a:ext cx="3998615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22323C"/>
                </a:solidFill>
                <a:latin typeface="Manrope"/>
                <a:ea typeface="Hiragino Sans"/>
              </a:rPr>
              <a:t>フレーバーなど嗜好性タイプへの関心が高い層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6150" y="4427984"/>
            <a:ext cx="475615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46150" y="4427984"/>
            <a:ext cx="25400" cy="28575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8550" y="4415284"/>
            <a:ext cx="3619500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22323C"/>
                </a:solidFill>
                <a:latin typeface="Manrope"/>
                <a:ea typeface="Hiragino Sans"/>
              </a:rPr>
              <a:t>日常的にカフェと一杯を楽しむ習慣を持つ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5850" y="2196108"/>
            <a:ext cx="5314950" cy="3541762"/>
          </a:xfrm>
          <a:prstGeom prst="roundRect">
            <a:avLst>
              <a:gd name="adj" fmla="val 2510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5250" y="3199924"/>
            <a:ext cx="1828800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F2F7F9"/>
                </a:solidFill>
                <a:latin typeface="Space Grotesk"/>
                <a:ea typeface="Hiragino Sans"/>
              </a:rPr>
              <a:t>植物性ミルク選択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45250" y="3678684"/>
            <a:ext cx="475615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45250" y="3678684"/>
            <a:ext cx="25400" cy="28575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97650" y="3665984"/>
            <a:ext cx="3429000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F2F7F9"/>
                </a:solidFill>
                <a:latin typeface="Manrope"/>
                <a:ea typeface="Hiragino Sans"/>
              </a:rPr>
              <a:t>カフェでの植物性ミルク選択が増加傾向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45250" y="4053334"/>
            <a:ext cx="475615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45250" y="4053334"/>
            <a:ext cx="25400" cy="28575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97650" y="4040634"/>
            <a:ext cx="4191000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F2F7F9"/>
                </a:solidFill>
                <a:latin typeface="Manrope"/>
                <a:ea typeface="Hiragino Sans"/>
              </a:rPr>
              <a:t>健康志向と代替乳の許容習の許容習慣が重なる層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45250" y="4427984"/>
            <a:ext cx="4756150" cy="285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45250" y="4427984"/>
            <a:ext cx="25400" cy="28575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97650" y="4415284"/>
            <a:ext cx="3482925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F2F7F9"/>
                </a:solidFill>
                <a:latin typeface="Manrope"/>
                <a:ea typeface="Hiragino Sans"/>
              </a:rPr>
              <a:t>オーツ市場は2023年頃から急成長と報道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200" y="5890905"/>
            <a:ext cx="5585321" cy="2946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20"/>
              </a:lnSpc>
            </a:pPr>
            <a:r>
              <a:rPr sz="1600" b="1" i="0">
                <a:solidFill>
                  <a:srgbClr val="0B7368"/>
                </a:solidFill>
                <a:latin typeface="Manrope"/>
                <a:ea typeface="Hiragino Sans"/>
              </a:rPr>
              <a:t>方針：オーツ×ほうじ茶、二つのトレンドの交点に商品を置く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1200" y="6477665"/>
            <a:ext cx="12873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1066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Hiragino Sans"/>
              </a:rPr>
              <a:t>商品コンセプト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23141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ほうじ茶オーツラテは</a:t>
            </a: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秋限定</a:t>
            </a: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の差別化商品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5321945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Hiragino Sans"/>
              </a:rPr>
              <a:t>香りと甘みの組み合わせで、和のティーラテという新領域を狙う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155454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598069"/>
            <a:ext cx="508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商品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ほうじ茶の香ばしさとオーツミルクの甘みを合わせたラテ。コーヒー以外の選択肢として訴求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701429"/>
            <a:ext cx="2540000" cy="28003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293637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017639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460254"/>
            <a:ext cx="762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差別化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3870464"/>
            <a:ext cx="2235708" cy="137791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コーヒー主体ブランドが「和のティーラテ」を打ち出す新領域。ほうじ茶×植物性ミルクは実需で人気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315545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598069"/>
            <a:ext cx="762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訴求軸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すっきり無糖志向と秋の季節感の二段構え。2024年は無糖タイプの需要増が市場で確認済み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293219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735834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限定設計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秋限定とすることで発見性と話題性を高め、SNSでの拡散を促す設計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2645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8806309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Hiragino Sans"/>
              </a:rPr>
              <a:t>3チャネル均等配分で認知・体験・継続を担わせる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5263654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Hiragino Sans"/>
              </a:rPr>
              <a:t>600万円を各200万円ずつ配分し、成果データを見ながら調整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888480"/>
            <a:ext cx="3937000" cy="10804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03800" y="2078831"/>
            <a:ext cx="6477000" cy="6997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03800" y="2765871"/>
            <a:ext cx="64770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03800" y="2073751"/>
            <a:ext cx="1116062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SNS：認知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3800" y="2395676"/>
            <a:ext cx="3340894" cy="27559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認知獲得と会員導線の主役。配分200万円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3032423"/>
            <a:ext cx="3937000" cy="108044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003800" y="3222774"/>
            <a:ext cx="6477000" cy="6997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003800" y="3909814"/>
            <a:ext cx="64770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03800" y="3217694"/>
            <a:ext cx="2057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Hiragino Sans"/>
              </a:rPr>
              <a:t>店頭イベント：体験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3800" y="3539619"/>
            <a:ext cx="3692922" cy="27559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初体験を確実に生む機会づくり。配分200万円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4176365"/>
            <a:ext cx="3937000" cy="108044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03800" y="4366716"/>
            <a:ext cx="6477000" cy="6997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03800" y="5053757"/>
            <a:ext cx="64770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03800" y="4361636"/>
            <a:ext cx="2505472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Hiragino Sans"/>
              </a:rPr>
              <a:t>デリバリーアプリ：継続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3800" y="4683562"/>
            <a:ext cx="3874294" cy="27559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会社員の日常接点でリピート促進。配分200万円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5320308"/>
            <a:ext cx="3937000" cy="1080492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003800" y="5510659"/>
            <a:ext cx="6477000" cy="6997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03800" y="6197699"/>
            <a:ext cx="64770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03800" y="5505579"/>
            <a:ext cx="13716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Hiragino Sans"/>
              </a:rPr>
              <a:t>配分の考え方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03800" y="5827504"/>
            <a:ext cx="4622800" cy="27559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均等配分で役割分担し、初月の成果データで柔軟に再配分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8524429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Hiragino Sans"/>
              </a:rPr>
              <a:t>SNSは発見から会員登録までを一本の導線で設計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5008265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Hiragino Sans"/>
              </a:rPr>
              <a:t>配分200万円（企画案）：初期認知と会員獲得の起点を担う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1200" y="2608610"/>
            <a:ext cx="10769600" cy="3072011"/>
          </a:xfrm>
          <a:prstGeom prst="roundRect">
            <a:avLst>
              <a:gd name="adj" fmla="val 2893"/>
            </a:avLst>
          </a:prstGeom>
          <a:solidFill>
            <a:srgbClr val="F4F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1200" y="2608610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200" y="5667921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2608610"/>
            <a:ext cx="63500" cy="3072011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468100" y="2608610"/>
            <a:ext cx="12700" cy="3072011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81100" y="308486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35100" y="296548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Hiragino Sans"/>
              </a:rPr>
              <a:t>配信内容：短尺動画広告と投稿キャンペーンに投入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0000" y="308486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4000" y="296548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Hiragino Sans"/>
              </a:rPr>
              <a:t>コンテンツ：焙煎・抽出の過程とほうじ茶の香りを継続発信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1100" y="393953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435100" y="382015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Hiragino Sans"/>
              </a:rPr>
              <a:t>導線：投稿から会員登録特典付き公式ページへ直接誘導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0000" y="393953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4000" y="382015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Hiragino Sans"/>
              </a:rPr>
              <a:t>想定KPI：初期認知到達数と会員登録数を週次モニタリング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81100" y="479420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435100" y="467482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Hiragino Sans"/>
              </a:rPr>
              <a:t>役割：発見から会員登録まで一本の導線で離脱を防ぐ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1190873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Hiragino Sans"/>
              </a:rPr>
              <a:t>チャネル戦略 2/2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569218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店頭で初体験、デリバリーで定着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5075188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Hiragino Sans"/>
              </a:rPr>
              <a:t>体験とリピートを2チャネルで分担し、初月杯数を積み上げる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293219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735834"/>
            <a:ext cx="1524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Hiragino Sans"/>
              </a:rPr>
              <a:t>店頭イベント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秋の週末中心に試飲イベントを複数回実施。配分200万円。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293219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735834"/>
            <a:ext cx="1778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Hiragino Sans"/>
              </a:rPr>
              <a:t>その場で会員化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試飲者に会員登録クーポンを提示し、登録をその場で獲得。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3293219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735834"/>
            <a:ext cx="202188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Hiragino Sans"/>
              </a:rPr>
              <a:t>デリバリーアプリ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期間限定メニュー掲載とプッシュ通知で訴求。配分200万円。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293219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735834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役割分担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店頭は初体験、アプリはリピートと初月杯数の積み上げを担う。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2908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4352776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Hiragino Sans"/>
              </a:rPr>
              <a:t>6週間を3フェーズで回す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6325195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Hiragino Sans"/>
              </a:rPr>
              <a:t>テスト→拡大→定着の設計で、初月2万杯・会員5,000人を週次で管理する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711200" y="3649365"/>
            <a:ext cx="10769600" cy="254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3133745"/>
            <a:ext cx="924917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第1〜2週</a:t>
            </a:r>
          </a:p>
        </p:txBody>
      </p:sp>
      <p:sp>
        <p:nvSpPr>
          <p:cNvPr id="7" name="Oval 6"/>
          <p:cNvSpPr/>
          <p:nvPr/>
        </p:nvSpPr>
        <p:spPr>
          <a:xfrm>
            <a:off x="711200" y="3554115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1200" y="3930035"/>
            <a:ext cx="914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Hiragino Sans"/>
              </a:rPr>
              <a:t>テスト期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4290060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SNS先行で話題を作り、投稿反応とクリックを計測。初期KPIの見取りを立てる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4400" y="3133745"/>
            <a:ext cx="970211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第3〜4週</a:t>
            </a:r>
          </a:p>
        </p:txBody>
      </p:sp>
      <p:sp>
        <p:nvSpPr>
          <p:cNvPr id="11" name="Oval 10"/>
          <p:cNvSpPr/>
          <p:nvPr/>
        </p:nvSpPr>
        <p:spPr>
          <a:xfrm>
            <a:off x="3454400" y="3554115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54400" y="3930035"/>
            <a:ext cx="6858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拡大期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4400" y="4290060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店頭イベントを本格化し初体験を量産。デリバリーアプリへの掲載も開始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7600" y="3133745"/>
            <a:ext cx="964257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第5〜6週</a:t>
            </a:r>
          </a:p>
        </p:txBody>
      </p:sp>
      <p:sp>
        <p:nvSpPr>
          <p:cNvPr id="15" name="Oval 14"/>
          <p:cNvSpPr/>
          <p:nvPr/>
        </p:nvSpPr>
        <p:spPr>
          <a:xfrm>
            <a:off x="6197600" y="3554115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97600" y="3930035"/>
            <a:ext cx="6858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定着期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7600" y="4290060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会員向けクーポンでリピートを促進し、杯数を押し上げて初月目標を確定させる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40800" y="3133745"/>
            <a:ext cx="457200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毎週</a:t>
            </a:r>
          </a:p>
        </p:txBody>
      </p:sp>
      <p:sp>
        <p:nvSpPr>
          <p:cNvPr id="19" name="Oval 18"/>
          <p:cNvSpPr/>
          <p:nvPr/>
        </p:nvSpPr>
        <p:spPr>
          <a:xfrm>
            <a:off x="8940800" y="3554115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40800" y="3930035"/>
            <a:ext cx="914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進捗管理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0800" y="4290060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Hiragino Sans"/>
              </a:rPr>
              <a:t>KPIダッシュボードで週次確認し、未達チャネルへ予算を振り直す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6780"/>
            <a:ext cx="413048" cy="16794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22"/>
              </a:lnSpc>
            </a:pPr>
            <a:r>
              <a:rPr sz="911" b="1" i="0">
                <a:solidFill>
                  <a:srgbClr val="0B7368"/>
                </a:solidFill>
                <a:latin typeface="Manrope"/>
                <a:ea typeface="PingFang SC"/>
              </a:rPr>
              <a:t>KPI管理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054878"/>
            <a:ext cx="5044182" cy="33299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22"/>
              </a:lnSpc>
            </a:pPr>
            <a:r>
              <a:rPr sz="2280" b="1" i="0">
                <a:solidFill>
                  <a:srgbClr val="10202B"/>
                </a:solidFill>
                <a:latin typeface="Space Grotesk"/>
                <a:ea typeface="PingFang SC"/>
              </a:rPr>
              <a:t>初月</a:t>
            </a:r>
            <a:r>
              <a:rPr sz="2280" b="1" i="0">
                <a:solidFill>
                  <a:srgbClr val="0B7368"/>
                </a:solidFill>
                <a:latin typeface="Space Grotesk"/>
                <a:ea typeface="Hiragino Sans"/>
              </a:rPr>
              <a:t>2万杯・会員5,000人</a:t>
            </a:r>
            <a:r>
              <a:rPr sz="2280" b="1" i="0">
                <a:solidFill>
                  <a:srgbClr val="10202B"/>
                </a:solidFill>
                <a:latin typeface="Space Grotesk"/>
                <a:ea typeface="Hiragino Sans"/>
              </a:rPr>
              <a:t>を週次で管理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439534"/>
            <a:ext cx="2939058" cy="20293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7"/>
              </a:lnSpc>
            </a:pPr>
            <a:r>
              <a:rPr sz="1102" b="0" i="0">
                <a:solidFill>
                  <a:srgbClr val="4F5F6A"/>
                </a:solidFill>
                <a:latin typeface="Manrope"/>
                <a:ea typeface="Hiragino Sans"/>
              </a:rPr>
              <a:t>目標を週単位に分解し、週次で達成判定を行う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1864023"/>
            <a:ext cx="2576612" cy="4069159"/>
          </a:xfrm>
          <a:prstGeom prst="roundRect">
            <a:avLst>
              <a:gd name="adj" fmla="val 345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1282" y="3464024"/>
            <a:ext cx="1251893" cy="482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00"/>
              </a:lnSpc>
            </a:pPr>
            <a:r>
              <a:rPr sz="3800" b="1" i="0">
                <a:solidFill>
                  <a:srgbClr val="0B7368"/>
                </a:solidFill>
                <a:latin typeface="Space Grotesk"/>
                <a:ea typeface="PingFang SC"/>
              </a:rPr>
              <a:t>2万杯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1282" y="3960084"/>
            <a:ext cx="868710" cy="209931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53"/>
              </a:lnSpc>
            </a:pPr>
            <a:r>
              <a:rPr sz="1140" b="1" i="0">
                <a:solidFill>
                  <a:srgbClr val="10202B"/>
                </a:solidFill>
                <a:latin typeface="Manrope"/>
                <a:ea typeface="PingFang SC"/>
              </a:rPr>
              <a:t>初月販売目標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282" y="4218265"/>
            <a:ext cx="1295946" cy="17494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77"/>
              </a:lnSpc>
            </a:pPr>
            <a:r>
              <a:rPr sz="950" b="0" i="0">
                <a:solidFill>
                  <a:srgbClr val="4F5F6A"/>
                </a:solidFill>
                <a:latin typeface="Manrope"/>
                <a:ea typeface="Hiragino Sans"/>
              </a:rPr>
              <a:t>週平均 約3,300杯ペース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2196" y="1864023"/>
            <a:ext cx="2576612" cy="4069159"/>
          </a:xfrm>
          <a:prstGeom prst="roundRect">
            <a:avLst>
              <a:gd name="adj" fmla="val 345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22278" y="3464024"/>
            <a:ext cx="1846461" cy="482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00"/>
              </a:lnSpc>
            </a:pPr>
            <a:r>
              <a:rPr sz="3800" b="1" i="0">
                <a:solidFill>
                  <a:srgbClr val="0B7368"/>
                </a:solidFill>
                <a:latin typeface="Space Grotesk"/>
                <a:ea typeface="PingFang SC"/>
              </a:rPr>
              <a:t>5,000人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22278" y="3960084"/>
            <a:ext cx="868710" cy="209931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53"/>
              </a:lnSpc>
            </a:pPr>
            <a:r>
              <a:rPr sz="1140" b="1" i="0">
                <a:solidFill>
                  <a:srgbClr val="10202B"/>
                </a:solidFill>
                <a:latin typeface="Manrope"/>
                <a:ea typeface="PingFang SC"/>
              </a:rPr>
              <a:t>新規会員目標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22278" y="4218265"/>
            <a:ext cx="1245493" cy="17494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77"/>
              </a:lnSpc>
            </a:pPr>
            <a:r>
              <a:rPr sz="950" b="0" i="0">
                <a:solidFill>
                  <a:srgbClr val="4F5F6A"/>
                </a:solidFill>
                <a:latin typeface="Manrope"/>
                <a:ea typeface="Hiragino Sans"/>
              </a:rPr>
              <a:t>週1,250人ペースで獲得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3192" y="1864023"/>
            <a:ext cx="2576612" cy="4069159"/>
          </a:xfrm>
          <a:prstGeom prst="roundRect">
            <a:avLst>
              <a:gd name="adj" fmla="val 345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3274" y="3464024"/>
            <a:ext cx="896689" cy="482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00"/>
              </a:lnSpc>
            </a:pPr>
            <a:r>
              <a:rPr sz="3800" b="1" i="0">
                <a:solidFill>
                  <a:srgbClr val="0B7368"/>
                </a:solidFill>
                <a:latin typeface="Space Grotesk"/>
                <a:ea typeface="PingFang SC"/>
              </a:rPr>
              <a:t>10%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3274" y="3960084"/>
            <a:ext cx="1303040" cy="209931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53"/>
              </a:lnSpc>
            </a:pPr>
            <a:r>
              <a:rPr sz="1140" b="1" i="0">
                <a:solidFill>
                  <a:srgbClr val="10202B"/>
                </a:solidFill>
                <a:latin typeface="Manrope"/>
                <a:ea typeface="PingFang SC"/>
              </a:rPr>
              <a:t>会員化率（計画値）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3274" y="4218265"/>
            <a:ext cx="1568450" cy="17494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77"/>
              </a:lnSpc>
            </a:pPr>
            <a:r>
              <a:rPr sz="950" b="0" i="0">
                <a:solidFill>
                  <a:srgbClr val="4F5F6A"/>
                </a:solidFill>
                <a:latin typeface="Manrope"/>
                <a:ea typeface="Hiragino Sans"/>
              </a:rPr>
              <a:t>試飲・注文者から登録を仮定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04188" y="1864023"/>
            <a:ext cx="2576612" cy="4069159"/>
          </a:xfrm>
          <a:prstGeom prst="roundRect">
            <a:avLst>
              <a:gd name="adj" fmla="val 345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84270" y="3464024"/>
            <a:ext cx="2213223" cy="482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00"/>
              </a:lnSpc>
            </a:pPr>
            <a:r>
              <a:rPr sz="3800" b="1" i="0">
                <a:solidFill>
                  <a:srgbClr val="0B7368"/>
                </a:solidFill>
                <a:latin typeface="Space Grotesk"/>
                <a:ea typeface="PingFang SC"/>
              </a:rPr>
              <a:t>40/40/20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84270" y="3960084"/>
            <a:ext cx="1013470" cy="209931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53"/>
              </a:lnSpc>
            </a:pPr>
            <a:r>
              <a:rPr sz="1140" b="1" i="0">
                <a:solidFill>
                  <a:srgbClr val="10202B"/>
                </a:solidFill>
                <a:latin typeface="Manrope"/>
                <a:ea typeface="Hiragino Sans"/>
              </a:rPr>
              <a:t>杯数の配分想定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84270" y="4218265"/>
            <a:ext cx="1990675" cy="17494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77"/>
              </a:lnSpc>
            </a:pPr>
            <a:r>
              <a:rPr sz="950" b="0" i="0">
                <a:solidFill>
                  <a:srgbClr val="4F5F6A"/>
                </a:solidFill>
                <a:latin typeface="Manrope"/>
                <a:ea typeface="Hiragino Sans"/>
              </a:rPr>
              <a:t>デリバリー・店頭 各40%、SNS 20%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00" y="6023652"/>
            <a:ext cx="3340398" cy="16794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322"/>
              </a:lnSpc>
            </a:pPr>
            <a:r>
              <a:rPr sz="911" b="0" i="0">
                <a:solidFill>
                  <a:srgbClr val="5E6C77"/>
                </a:solidFill>
                <a:latin typeface="Manrope"/>
                <a:ea typeface="Hiragino Sans"/>
              </a:rPr>
              <a:t>数値はすべて企画の計画値。週次実績をこのペースと比較し判定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6477665"/>
            <a:ext cx="11137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7620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Hiragino Sans"/>
              </a:rPr>
              <a:t>リスク対策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072908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0B7368"/>
                </a:solidFill>
                <a:latin typeface="Space Grotesk"/>
                <a:ea typeface="Hiragino Sans"/>
              </a:rPr>
              <a:t>代替策を事前に用意</a:t>
            </a: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、2つの停滞に備える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60375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Hiragino Sans"/>
              </a:rPr>
              <a:t>杯数未達と会員獲得停滞、判定時期と対応を事前に確定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1200" y="2196108"/>
          <a:ext cx="10769599" cy="22604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33265"/>
                <a:gridCol w="2661096"/>
                <a:gridCol w="4739977"/>
                <a:gridCol w="1535261"/>
              </a:tblGrid>
              <a:tr h="467965"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Hiragino Sans"/>
                        </a:rPr>
                        <a:t>リスク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判定基準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対応策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時期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</a:tr>
              <a:tr h="445740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杯数未達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週次目標の8割未満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店頭イベント回数を追加投入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随時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会員獲得停滞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登録ペースが目標割れ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登録特典を強化しアプリ通知の訴求内容を刷新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随時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SNS反応低下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エンゲージメントが低迷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動画クリエイティブを差し替え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第3週まで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チャネル効果差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実績に偏りが判明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Hiragino Sans"/>
                        </a:rPr>
                        <a:t>均等配分から最大1チャネルへ再配分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第3週終了時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1200" y="5968385"/>
            <a:ext cx="3448943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Hiragino Sans"/>
              </a:rPr>
              <a:t>再配分上限は200万円・600万円予算の枠内で実施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6477665"/>
            <a:ext cx="89049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18816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561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Hiragino Sans"/>
              </a:rPr>
              <a:t>ほうじ茶オーツラテ発売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意思決定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206258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0B7368"/>
                </a:solidFill>
                <a:latin typeface="Space Grotesk"/>
                <a:ea typeface="Hiragino Sans"/>
              </a:rPr>
              <a:t>ご承認事項</a:t>
            </a:r>
            <a:r>
              <a:rPr sz="3000" b="1" i="0">
                <a:solidFill>
                  <a:srgbClr val="10202B"/>
                </a:solidFill>
                <a:latin typeface="Space Grotesk"/>
                <a:ea typeface="Hiragino Sans"/>
              </a:rPr>
              <a:t>：600万円と開始日を本日確定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68580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Hiragino Sans"/>
              </a:rPr>
              <a:t>予算600万円（各チャネル200万円）と発売6週間前からの開始日をご承認ください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10769600" cy="4001492"/>
          </a:xfrm>
          <a:prstGeom prst="roundRect">
            <a:avLst>
              <a:gd name="adj" fmla="val 2221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90600" y="273040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0600" y="3181846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600" y="2707541"/>
            <a:ext cx="12065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承認①予算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2430" y="2768501"/>
            <a:ext cx="4866829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Hiragino Sans"/>
              </a:rPr>
              <a:t>600万円をSNS・店頭・デリバリーに各200万円ずつ配分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3315196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90600" y="3766641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3292336"/>
            <a:ext cx="14478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承認②開始日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2430" y="3353296"/>
            <a:ext cx="4495949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Hiragino Sans"/>
              </a:rPr>
              <a:t>発売6週間前からのプロモーション開始日を本日確定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0600" y="389999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90600" y="4351437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3877131"/>
            <a:ext cx="14478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Hiragino Sans"/>
              </a:rPr>
              <a:t>次のステップ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2430" y="3938091"/>
            <a:ext cx="425197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Hiragino Sans"/>
              </a:rPr>
              <a:t>承認後1週間で詳細スケジュールと制作発注を開始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0600" y="4484787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0600" y="4936232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600" y="4461927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報告体制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82430" y="4522887"/>
            <a:ext cx="3511153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Hiragino Sans"/>
              </a:rPr>
              <a:t>週次でKPI進捗と予算消化を経営陣へ報告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90600" y="5183882"/>
            <a:ext cx="2908300" cy="479425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06500" y="5275957"/>
            <a:ext cx="247650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FFFFFF"/>
                </a:solidFill>
                <a:latin typeface="Manrope"/>
                <a:ea typeface="Hiragino Sans"/>
              </a:rPr>
              <a:t>本日のご承認をお願いします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6477665"/>
            <a:ext cx="10502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ほうじ茶オーツラテ発売プロモーション企画書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