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1200" y="274955"/>
            <a:ext cx="1055539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0" i="0">
                <a:solidFill>
                  <a:srgbClr val="A9C2CC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52500" y="2030859"/>
            <a:ext cx="889000" cy="635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458341"/>
            <a:ext cx="10134600" cy="131673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5184"/>
              </a:lnSpc>
            </a:pPr>
            <a:r>
              <a:rPr sz="4800" b="1" i="0">
                <a:solidFill>
                  <a:srgbClr val="F2F7F9"/>
                </a:solidFill>
                <a:latin typeface="Space Grotesk"/>
                <a:ea typeface="PingFang SC"/>
              </a:rPr>
              <a:t>Hojicha Oat Latte: A $40K Fall Launch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908296"/>
            <a:ext cx="7695803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0" i="0">
                <a:solidFill>
                  <a:srgbClr val="A9C2CC"/>
                </a:solidFill>
                <a:latin typeface="Manrope"/>
                <a:ea typeface="PingFang SC"/>
              </a:rPr>
              <a:t>Worth approving — 6-week campaign targeting office workers aged 25–35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4597876"/>
            <a:ext cx="260047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A9C2CC"/>
                </a:solidFill>
                <a:latin typeface="Manrope"/>
                <a:ea typeface="PingFang SC"/>
              </a:rPr>
              <a:t>Tsukiao Coffee · Management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561479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559699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Deck Route: From Trend to Approval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672856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Five sections over 12 slides, ending in the $40K decision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11200" y="2196108"/>
          <a:ext cx="10769600" cy="270936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467993"/>
                <a:gridCol w="6027638"/>
                <a:gridCol w="1273969"/>
              </a:tblGrid>
              <a:tr h="467965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Section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Focus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2F7F9"/>
                          </a:solidFill>
                          <a:latin typeface="Manrope"/>
                          <a:ea typeface="PingFang SC"/>
                        </a:rPr>
                        <a:t>Slides</a:t>
                      </a:r>
                    </a:p>
                  </a:txBody>
                  <a:tcPr marT="114300" marR="0" marB="114300" marL="1524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2303D"/>
                    </a:solidFill>
                  </a:tcPr>
                </a:tc>
              </a:tr>
              <a:tr h="445740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Why now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Oat milk and hojicha category trends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3–5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Product and audience fit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Hojicha oat latte for office workers 25–35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6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6-week launch plan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Three phases with milestones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7–8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Budget and channels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$40K across social, events, delivery apps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9–10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8915"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Targets and next steps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20,000 cups, 5,000 members, weekly tracking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 i="0">
                          <a:solidFill>
                            <a:srgbClr val="22323C"/>
                          </a:solidFill>
                          <a:latin typeface="Manrope"/>
                          <a:ea typeface="PingFang SC"/>
                        </a:rPr>
                        <a:t>11–12</a:t>
                      </a:r>
                    </a:p>
                  </a:txBody>
                  <a:tcPr marT="101600" marR="0" marB="101600" marL="1524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1200" y="5968385"/>
            <a:ext cx="316438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PingFang SC"/>
              </a:rPr>
              <a:t>Decision ask comes on slide 12: approve $40K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6477665"/>
            <a:ext cx="127397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121865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Market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237512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Oat milk is the 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default</a:t>
            </a: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 alt-milk in coffee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855617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Category-level data shows oat is the plant milk to build 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3454400" cy="3653532"/>
          </a:xfrm>
          <a:prstGeom prst="roundRect">
            <a:avLst>
              <a:gd name="adj" fmla="val 2573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6150" y="3448993"/>
            <a:ext cx="1253530" cy="635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5000"/>
              </a:lnSpc>
            </a:pPr>
            <a:r>
              <a:rPr sz="5000" b="1" i="0">
                <a:solidFill>
                  <a:srgbClr val="0B7368"/>
                </a:solidFill>
                <a:latin typeface="Space Grotesk"/>
                <a:ea typeface="PingFang SC"/>
              </a:rPr>
              <a:t>33%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6150" y="4103043"/>
            <a:ext cx="1451868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10202B"/>
                </a:solidFill>
                <a:latin typeface="Manrope"/>
                <a:ea typeface="PingFang SC"/>
              </a:rPr>
              <a:t>of coffee orders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6150" y="4444355"/>
            <a:ext cx="2960688" cy="23018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Oat leads alt-milk picks vs almond at 10%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8800" y="2196108"/>
            <a:ext cx="3454400" cy="3653532"/>
          </a:xfrm>
          <a:prstGeom prst="roundRect">
            <a:avLst>
              <a:gd name="adj" fmla="val 2573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03750" y="3448993"/>
            <a:ext cx="2099320" cy="635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5000"/>
              </a:lnSpc>
            </a:pPr>
            <a:r>
              <a:rPr sz="5000" b="1" i="0">
                <a:solidFill>
                  <a:srgbClr val="0B7368"/>
                </a:solidFill>
                <a:latin typeface="Space Grotesk"/>
                <a:ea typeface="PingFang SC"/>
              </a:rPr>
              <a:t>$598M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3750" y="4103043"/>
            <a:ext cx="188213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10202B"/>
                </a:solidFill>
                <a:latin typeface="Manrope"/>
                <a:ea typeface="PingFang SC"/>
              </a:rPr>
              <a:t>refrigerated oat milk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3750" y="4444355"/>
            <a:ext cx="2782094" cy="23018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Grew 10.5% over 52 weeks to Oct 2023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6400" y="2196108"/>
            <a:ext cx="3454400" cy="3653532"/>
          </a:xfrm>
          <a:prstGeom prst="roundRect">
            <a:avLst>
              <a:gd name="adj" fmla="val 2573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61350" y="3333899"/>
            <a:ext cx="1859310" cy="635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5000"/>
              </a:lnSpc>
            </a:pPr>
            <a:r>
              <a:rPr sz="5000" b="1" i="0">
                <a:solidFill>
                  <a:srgbClr val="0B7368"/>
                </a:solidFill>
                <a:latin typeface="Space Grotesk"/>
                <a:ea typeface="PingFang SC"/>
              </a:rPr>
              <a:t>+0.9%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1350" y="3987949"/>
            <a:ext cx="1008112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10202B"/>
                </a:solidFill>
                <a:latin typeface="Manrope"/>
                <a:ea typeface="PingFang SC"/>
              </a:rPr>
              <a:t>oat growth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1350" y="4329261"/>
            <a:ext cx="3143250" cy="4603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Only major plant milk growing; others fell 7.2%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5968385"/>
            <a:ext cx="3407073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PingFang SC"/>
              </a:rPr>
              <a:t>Sources: SPINS 2023, Square 2024, Circana 2024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6477665"/>
            <a:ext cx="125958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83011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Growth Bet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612285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Hojicha Rises While Matcha Matures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120555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Category data points to hojicha as the next wave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18259"/>
            <a:ext cx="2540000" cy="256664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05320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134469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577084"/>
            <a:ext cx="2235708" cy="635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Hojicha momentum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30479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Social mentions up 76.4% YoY; still in 'trending' lifecycle phase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293219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735834"/>
            <a:ext cx="2049066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Flavor cues align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Roasted flavor cues +25.9%, cozy cues +32.5% — a natural fall fit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680494"/>
            <a:ext cx="2540000" cy="284222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291544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299670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439319"/>
            <a:ext cx="2235708" cy="635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Matcha under strain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16702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Matcha is mature volume (+61% share) but demand has strained Japanese tea supply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155454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598069"/>
            <a:ext cx="1788418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Mellow energy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Consumers seek low-caffeine mellow energy; hojicha is the next Japanese tea to watch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873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0000" y="2308225"/>
            <a:ext cx="9652000" cy="2432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70000" y="2308225"/>
            <a:ext cx="76200" cy="24320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01800" y="2299970"/>
            <a:ext cx="1073497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Who we target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800" y="2611735"/>
            <a:ext cx="9334500" cy="16668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375"/>
              </a:lnSpc>
            </a:pPr>
            <a:r>
              <a:rPr sz="3500" b="1" i="0">
                <a:solidFill>
                  <a:srgbClr val="10202B"/>
                </a:solidFill>
                <a:latin typeface="Space Grotesk"/>
                <a:ea typeface="PingFang SC"/>
              </a:rPr>
              <a:t>25–35 office workers sit at the crossroads of oat milk and hojicha trends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1800" y="4493240"/>
            <a:ext cx="2081808" cy="23939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85"/>
              </a:lnSpc>
            </a:pPr>
            <a:r>
              <a:rPr sz="1300" b="0" i="0">
                <a:solidFill>
                  <a:srgbClr val="5E6C77"/>
                </a:solidFill>
                <a:latin typeface="Manrope"/>
                <a:ea typeface="PingFang SC"/>
              </a:rPr>
              <a:t>Square, Tastewise 2024–25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6477665"/>
            <a:ext cx="12645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351002"/>
            <a:ext cx="911374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1" i="0" spc="132">
                <a:solidFill>
                  <a:srgbClr val="0B7368"/>
                </a:solidFill>
                <a:latin typeface="Manrope"/>
                <a:ea typeface="PingFang SC"/>
              </a:rPr>
              <a:t>Product fit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981547"/>
            <a:ext cx="593080" cy="1117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8800"/>
              </a:lnSpc>
            </a:pPr>
            <a:r>
              <a:rPr sz="11000" b="0" i="0">
                <a:solidFill>
                  <a:srgbClr val="0B7368">
                    <a:alpha val="90000"/>
                  </a:srgbClr>
                </a:solidFill>
                <a:latin typeface="Space Grotesk"/>
                <a:ea typeface="PingFang SC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468592"/>
            <a:ext cx="10007600" cy="25094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940"/>
              </a:lnSpc>
            </a:pPr>
            <a:r>
              <a:rPr sz="3800" b="1" i="0">
                <a:solidFill>
                  <a:srgbClr val="10202B"/>
                </a:solidFill>
                <a:latin typeface="Space Grotesk"/>
                <a:ea typeface="PingFang SC"/>
              </a:rPr>
              <a:t>Low caffeine for afternoons, mellow roast meets oat creaminess — the hojicha oat latte fills the gap between matcha and coffee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5233303"/>
            <a:ext cx="1452761" cy="25781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— Tastewise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91063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6-Week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930777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Launch Runs 6 Weeks in Three Phases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879429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Three phases, each with a milestone gate to review spend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11200" y="3515519"/>
            <a:ext cx="295374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" y="3532664"/>
            <a:ext cx="6677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3904754"/>
            <a:ext cx="1822301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Tease &amp; Awaken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Weeks 1–2: social teasers build cozy fall awareness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544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544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54400" y="3515519"/>
            <a:ext cx="319385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8700" y="3532664"/>
            <a:ext cx="90785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54400" y="3904754"/>
            <a:ext cx="1485007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Launch Push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44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Weeks 3–4: full push plus in-store sampling events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76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76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197600" y="3515519"/>
            <a:ext cx="317252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11900" y="3532664"/>
            <a:ext cx="8865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7600" y="3904754"/>
            <a:ext cx="2068463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Sustain &amp; Convert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76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Weeks 5–6: sustain buzz, convert buyers to members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408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408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940800" y="3515519"/>
            <a:ext cx="338782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55100" y="3532664"/>
            <a:ext cx="11018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40800" y="3904754"/>
            <a:ext cx="1868884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Milestone Gates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408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Each phase ends with a checkpoint to adjust spend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1200" y="6477665"/>
            <a:ext cx="12109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6955929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Phase Milestones: Three Checkpoints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8332837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PingFang SC"/>
              </a:rPr>
              <a:t>Adjust the plan at each gate — reallocating underperforming channels keeps the $40K on target</a:t>
            </a:r>
          </a:p>
        </p:txBody>
      </p:sp>
      <p:sp>
        <p:nvSpPr>
          <p:cNvPr id="5" name="Rectangle 4"/>
          <p:cNvSpPr/>
          <p:nvPr/>
        </p:nvSpPr>
        <p:spPr>
          <a:xfrm>
            <a:off x="711200" y="3511550"/>
            <a:ext cx="10769600" cy="254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2995930"/>
            <a:ext cx="790525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Week 2</a:t>
            </a:r>
          </a:p>
        </p:txBody>
      </p:sp>
      <p:sp>
        <p:nvSpPr>
          <p:cNvPr id="7" name="Oval 6"/>
          <p:cNvSpPr/>
          <p:nvPr/>
        </p:nvSpPr>
        <p:spPr>
          <a:xfrm>
            <a:off x="711200" y="341630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1200" y="3792220"/>
            <a:ext cx="175131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Awareness Gate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4152245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Check reach and teaser engagement baseline; shift social spend if early signals lag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4400" y="2995930"/>
            <a:ext cx="8001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Week 4</a:t>
            </a:r>
          </a:p>
        </p:txBody>
      </p:sp>
      <p:sp>
        <p:nvSpPr>
          <p:cNvPr id="11" name="Oval 10"/>
          <p:cNvSpPr/>
          <p:nvPr/>
        </p:nvSpPr>
        <p:spPr>
          <a:xfrm>
            <a:off x="3454400" y="341630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54400" y="3792220"/>
            <a:ext cx="1650305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Mid-Point Gate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4400" y="4152245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Cumulative 10,000 cups — half the first-month target reached; rebalance channels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7600" y="2995930"/>
            <a:ext cx="796032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Week 6</a:t>
            </a:r>
          </a:p>
        </p:txBody>
      </p:sp>
      <p:sp>
        <p:nvSpPr>
          <p:cNvPr id="15" name="Oval 14"/>
          <p:cNvSpPr/>
          <p:nvPr/>
        </p:nvSpPr>
        <p:spPr>
          <a:xfrm>
            <a:off x="6197600" y="341630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97600" y="3792220"/>
            <a:ext cx="108198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Final Gate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7600" y="4152245"/>
            <a:ext cx="2717800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Track 20,000 cups and 5,000 new members; confirm conversion and retention follow-up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40800" y="2995930"/>
            <a:ext cx="1091109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Each gate</a:t>
            </a:r>
          </a:p>
        </p:txBody>
      </p:sp>
      <p:sp>
        <p:nvSpPr>
          <p:cNvPr id="19" name="Oval 18"/>
          <p:cNvSpPr/>
          <p:nvPr/>
        </p:nvSpPr>
        <p:spPr>
          <a:xfrm>
            <a:off x="8940800" y="341630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40800" y="3792220"/>
            <a:ext cx="1690043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Rebalance Rule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0800" y="4152245"/>
            <a:ext cx="2717800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Underperforming channels rebalanced at every checkpoint to protect the 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1578173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Where the $40K goes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192913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Social media is the largest budget item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6179691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Budget skews to social media; events and delivery apps support sampling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6443117" cy="3653532"/>
          </a:xfrm>
          <a:prstGeom prst="roundRect">
            <a:avLst>
              <a:gd name="adj" fmla="val 2433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6150" y="2434868"/>
            <a:ext cx="2493020" cy="2311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20"/>
              </a:lnSpc>
            </a:pPr>
            <a:r>
              <a:rPr sz="1400" b="1" i="0">
                <a:solidFill>
                  <a:srgbClr val="22323C"/>
                </a:solidFill>
                <a:latin typeface="Manrope"/>
                <a:ea typeface="PingFang SC"/>
              </a:rPr>
              <a:t>Budget allocation by channel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50" y="2751088"/>
            <a:ext cx="3482181" cy="286360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82331" y="381585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85531" y="3776494"/>
            <a:ext cx="95423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Social media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15968" y="3776494"/>
            <a:ext cx="383977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18$K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6144" y="3776494"/>
            <a:ext cx="341561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45%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82331" y="411936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885531" y="4080004"/>
            <a:ext cx="1159371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In-store events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1102" y="4080004"/>
            <a:ext cx="381198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12$K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8501" y="4080004"/>
            <a:ext cx="34086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30%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82331" y="442287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85531" y="4383514"/>
            <a:ext cx="1013123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Delivery apps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74854" y="4383514"/>
            <a:ext cx="391517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10$K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2571" y="4383514"/>
            <a:ext cx="33833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25%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8317" y="2196108"/>
            <a:ext cx="4072483" cy="3653532"/>
          </a:xfrm>
          <a:prstGeom prst="roundRect">
            <a:avLst>
              <a:gd name="adj" fmla="val 2433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7717" y="3546614"/>
            <a:ext cx="3754983" cy="9410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70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$18K of $40K goes to social media: teaser, launch, retargeting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5968385"/>
            <a:ext cx="371579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PingFang SC"/>
              </a:rPr>
              <a:t>Reallocation checkpoints at week 2 and week 4 gates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6477665"/>
            <a:ext cx="13002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1020564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Channel roles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839918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Each Channel Carries a 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Distinct Funnel Job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879802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Social builds awareness, events create trial, delivery apps drive repeat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680494"/>
            <a:ext cx="2540000" cy="284222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291544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299670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439319"/>
            <a:ext cx="2235708" cy="635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Social: Awareness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16702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Cozy fall storytelling; seasonal campaigns have driven 850M+ paid impressions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15545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598069"/>
            <a:ext cx="147196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Events: Trial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In-store sampling and ritual moments; a 5-day free-upgrade LTO lifted add-on units 60%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680494"/>
            <a:ext cx="2540000" cy="284222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291544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299670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439319"/>
            <a:ext cx="2235708" cy="635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Delivery Apps: Repeat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16702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Repeat orders plus office-bulk bundles for 25–35 workers ordering 3–4x per week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155454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598069"/>
            <a:ext cx="19177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Member Signup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Offered at every trial touchpoint to convert first cups into 5,000 members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1137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8199636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Both Targets Tracked Weekly Against Spend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488568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PingFang SC"/>
              </a:rPr>
              <a:t>One dashboard, two KPIs, weekly read on cost efficiency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1200" y="2617539"/>
            <a:ext cx="10769600" cy="2730351"/>
          </a:xfrm>
          <a:prstGeom prst="roundRect">
            <a:avLst>
              <a:gd name="adj" fmla="val 3255"/>
            </a:avLst>
          </a:prstGeom>
          <a:noFill/>
          <a:ln w="12700">
            <a:solidFill>
              <a:srgbClr val="D5DF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23900" y="2630239"/>
          <a:ext cx="10744200" cy="270177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03772"/>
                <a:gridCol w="2750344"/>
                <a:gridCol w="2619325"/>
                <a:gridCol w="3370759"/>
              </a:tblGrid>
              <a:tr h="56004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Metric</a:t>
                      </a:r>
                    </a:p>
                  </a:txBody>
                  <a:tcPr marT="152400" marR="0" marB="1524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5DFE3"/>
                      </a:solidFill>
                    </a:lnB>
                    <a:solidFill>
                      <a:srgbClr val="E9F0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Target</a:t>
                      </a:r>
                    </a:p>
                  </a:txBody>
                  <a:tcPr marT="152400" marR="0" marB="1524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5DFE3"/>
                      </a:solidFill>
                    </a:lnB>
                    <a:solidFill>
                      <a:srgbClr val="E9F0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Weekly pace</a:t>
                      </a:r>
                    </a:p>
                  </a:txBody>
                  <a:tcPr marT="152400" marR="0" marB="1524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5DFE3"/>
                      </a:solidFill>
                    </a:lnB>
                    <a:solidFill>
                      <a:srgbClr val="E9F0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Tracking method</a:t>
                      </a:r>
                    </a:p>
                  </a:txBody>
                  <a:tcPr marT="152400" marR="0" marB="152400" marL="1778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D5DFE3"/>
                      </a:solidFill>
                    </a:lnB>
                    <a:solidFill>
                      <a:srgbClr val="E9F0F2"/>
                    </a:solidFill>
                  </a:tcPr>
                </a:tc>
              </a:tr>
              <a:tr h="537815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Cups sold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20,000 in month one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~3,300 per week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POS volume by channel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464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New members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5,000 signups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25% of cups converting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Signup rate at register and in-app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464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Cost per cup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Within $2.00 budget share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Blended across channels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Spend logged weekly per channel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4640">
                <a:tc>
                  <a:txBody>
                    <a:bodyPr wrap="square"/>
                    <a:lstStyle/>
                    <a:p>
                      <a:pPr algn="l"/>
                      <a:r>
                        <a:rPr sz="1400" b="1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Cost per member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Within $8.00 budget share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By acquisition channel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 i="0">
                          <a:solidFill>
                            <a:srgbClr val="10202B"/>
                          </a:solidFill>
                          <a:latin typeface="Manrope"/>
                          <a:ea typeface="PingFang SC"/>
                        </a:rPr>
                        <a:t>Attribution codes in dashboard</a:t>
                      </a:r>
                    </a:p>
                  </a:txBody>
                  <a:tcPr marT="139700" marR="0" marB="139700" marL="177800" anchor="t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5DFE3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1200" y="6210300"/>
            <a:ext cx="5441107" cy="184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50"/>
              </a:lnSpc>
            </a:pPr>
            <a:r>
              <a:rPr sz="1000" b="0" i="0">
                <a:solidFill>
                  <a:srgbClr val="4F5F6A"/>
                </a:solidFill>
                <a:latin typeface="Manrope"/>
                <a:ea typeface="PingFang SC"/>
              </a:rPr>
              <a:t>Weekly dashboard shared with management team; checkpoints allow mid-flight budget shifts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94904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9170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Hojicha Oat Latte Laun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41499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Decision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9885065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Approve $40K to Hit 20,000 Cups and 5,000 Members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202734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The trends, the plan and the targets all point to a go this week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10769600" cy="4001492"/>
          </a:xfrm>
          <a:prstGeom prst="roundRect">
            <a:avLst>
              <a:gd name="adj" fmla="val 2221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0600" y="273040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0600" y="3181846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2707541"/>
            <a:ext cx="1653629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Trend tailwind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2430" y="2768501"/>
            <a:ext cx="5846465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Oat milk leads coffee orders at 33%; hojicha mentions up 76.4% YoY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3315196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0600" y="3766641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3292336"/>
            <a:ext cx="1420068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Phased plan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2430" y="3353296"/>
            <a:ext cx="546983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6 weeks in 3 phases with three spending checkpoints to adjust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600" y="389999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90600" y="4351437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3877131"/>
            <a:ext cx="1442293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Budget split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2430" y="3938091"/>
            <a:ext cx="5089525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$18K social media, $12K in-store events, $10K delivery apps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600" y="4484787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0600" y="4936232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600" y="4461927"/>
            <a:ext cx="1925092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First-month KPIs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82430" y="4522887"/>
            <a:ext cx="5896223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20,000 cups sold and 5,000 new members, tracked weekly vs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90600" y="5183882"/>
            <a:ext cx="4631630" cy="479425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06500" y="5275957"/>
            <a:ext cx="419983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FFFFFF"/>
                </a:solidFill>
                <a:latin typeface="Manrope"/>
                <a:ea typeface="PingFang SC"/>
              </a:rPr>
              <a:t>Approve the budget this week to start teasers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0502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Hojicha Oat Latte Launch Plan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