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5" Type="http://schemas.openxmlformats.org/officeDocument/2006/relationships/image" Target="../media/image7.png"/><Relationship Id="rId6" Type="http://schemas.openxmlformats.org/officeDocument/2006/relationships/image" Target="../media/image8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9.png"/><Relationship Id="rId4" Type="http://schemas.openxmlformats.org/officeDocument/2006/relationships/image" Target="../media/image10.png"/><Relationship Id="rId5" Type="http://schemas.openxmlformats.org/officeDocument/2006/relationships/image" Target="../media/image11.png"/><Relationship Id="rId6" Type="http://schemas.openxmlformats.org/officeDocument/2006/relationships/image" Target="../media/image12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png"/><Relationship Id="rId3" Type="http://schemas.openxmlformats.org/officeDocument/2006/relationships/image" Target="../media/image14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4.png"/><Relationship Id="rId4" Type="http://schemas.openxmlformats.org/officeDocument/2006/relationships/image" Target="../media/image15.png"/><Relationship Id="rId5" Type="http://schemas.openxmlformats.org/officeDocument/2006/relationships/image" Target="../media/image16.png"/><Relationship Id="rId6" Type="http://schemas.openxmlformats.org/officeDocument/2006/relationships/image" Target="../media/image17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03D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11200" y="274955"/>
            <a:ext cx="1117600" cy="14732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1160"/>
              </a:lnSpc>
            </a:pPr>
            <a:r>
              <a:rPr sz="800" b="0" i="0">
                <a:solidFill>
                  <a:srgbClr val="A9C2CC"/>
                </a:solidFill>
                <a:latin typeface="Manrope"/>
                <a:ea typeface="PingFang SC"/>
              </a:rPr>
              <a:t>焙茶燕麦拿铁新品上市推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952500" y="2648347"/>
            <a:ext cx="889000" cy="63500"/>
          </a:xfrm>
          <a:prstGeom prst="roundRect">
            <a:avLst>
              <a:gd name="adj" fmla="val 50000"/>
            </a:avLst>
          </a:prstGeom>
          <a:solidFill>
            <a:srgbClr val="0B73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52500" y="3075829"/>
            <a:ext cx="9220845" cy="658368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5184"/>
              </a:lnSpc>
            </a:pPr>
            <a:r>
              <a:rPr sz="4800" b="1" i="0">
                <a:solidFill>
                  <a:srgbClr val="F2F7F9"/>
                </a:solidFill>
                <a:latin typeface="Space Grotesk"/>
                <a:ea typeface="PingFang SC"/>
              </a:rPr>
              <a:t>焙茶燕麦拿铁：秋季上市 6 周方案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52500" y="3867418"/>
            <a:ext cx="6641157" cy="33147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2610"/>
              </a:lnSpc>
            </a:pPr>
            <a:r>
              <a:rPr sz="1800" b="0" i="0">
                <a:solidFill>
                  <a:srgbClr val="A9C2CC"/>
                </a:solidFill>
                <a:latin typeface="Manrope"/>
                <a:ea typeface="PingFang SC"/>
              </a:rPr>
              <a:t>Tsukiao Coffee 秋季新品上市推广提案，请管理层审批预算与目标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711200" y="279400"/>
            <a:ext cx="1320800" cy="223490"/>
          </a:xfrm>
          <a:prstGeom prst="roundRect">
            <a:avLst>
              <a:gd name="adj" fmla="val 50000"/>
            </a:avLst>
          </a:prstGeom>
          <a:solidFill>
            <a:srgbClr val="E9F0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12800" y="313055"/>
            <a:ext cx="1117600" cy="14732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1160"/>
              </a:lnSpc>
            </a:pPr>
            <a:r>
              <a:rPr sz="800" b="1" i="0">
                <a:solidFill>
                  <a:srgbClr val="12303D"/>
                </a:solidFill>
                <a:latin typeface="Manrope"/>
                <a:ea typeface="PingFang SC"/>
              </a:rPr>
              <a:t>焙茶燕麦拿铁新品上市推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11200" y="804545"/>
            <a:ext cx="609600" cy="22098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1739"/>
              </a:lnSpc>
            </a:pPr>
            <a:r>
              <a:rPr sz="1200" b="1" i="0">
                <a:solidFill>
                  <a:srgbClr val="0B7368"/>
                </a:solidFill>
                <a:latin typeface="Manrope"/>
                <a:ea typeface="PingFang SC"/>
              </a:rPr>
              <a:t>市场机会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11200" y="1132185"/>
            <a:ext cx="7239000" cy="43815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3450"/>
              </a:lnSpc>
            </a:pPr>
            <a:r>
              <a:rPr sz="3000" b="1" i="0">
                <a:solidFill>
                  <a:srgbClr val="10202B"/>
                </a:solidFill>
                <a:latin typeface="Space Grotesk"/>
                <a:ea typeface="PingFang SC"/>
              </a:rPr>
              <a:t>燕麦奶高速增长，焙茶是待爆的差异化机会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11200" y="1639868"/>
            <a:ext cx="5340350" cy="267018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2102"/>
              </a:lnSpc>
            </a:pPr>
            <a:r>
              <a:rPr sz="1450" b="0" i="0">
                <a:solidFill>
                  <a:srgbClr val="4F5F6A"/>
                </a:solidFill>
                <a:latin typeface="Manrope"/>
                <a:ea typeface="PingFang SC"/>
              </a:rPr>
              <a:t>品类大盘在涨、场景集中，焙茶供给多但认知度低，正是切入窗口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11200" y="2831604"/>
            <a:ext cx="2540000" cy="2540000"/>
          </a:xfrm>
          <a:prstGeom prst="roundRect">
            <a:avLst>
              <a:gd name="adj" fmla="val 3500"/>
            </a:avLst>
          </a:prstGeom>
          <a:solidFill>
            <a:srgbClr val="F4F7F8"/>
          </a:solidFill>
          <a:ln w="6350">
            <a:solidFill>
              <a:srgbClr val="E6ED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946150" y="3074194"/>
            <a:ext cx="406400" cy="406400"/>
          </a:xfrm>
          <a:prstGeom prst="roundRect">
            <a:avLst>
              <a:gd name="adj" fmla="val 25000"/>
            </a:avLst>
          </a:prstGeom>
          <a:solidFill>
            <a:srgbClr val="E9F0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7410" y="3155454"/>
            <a:ext cx="243830" cy="24383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946150" y="3598069"/>
            <a:ext cx="1524000" cy="31750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2500"/>
              </a:lnSpc>
            </a:pPr>
            <a:r>
              <a:rPr sz="2000" b="1" i="0">
                <a:solidFill>
                  <a:srgbClr val="10202B"/>
                </a:solidFill>
                <a:latin typeface="Space Grotesk"/>
                <a:ea typeface="PingFang SC"/>
              </a:rPr>
              <a:t>大盘高速增长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46150" y="4008279"/>
            <a:ext cx="2235708" cy="110233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ts val="2170"/>
              </a:lnSpc>
            </a:pPr>
            <a:r>
              <a:rPr sz="1400" b="0" i="0">
                <a:solidFill>
                  <a:srgbClr val="4F5F6A"/>
                </a:solidFill>
                <a:latin typeface="Manrope"/>
                <a:ea typeface="PingFang SC"/>
              </a:rPr>
              <a:t>中国燕麦奶市场 2024 年约 145.3 亿元，2025 年预计约 209.8 亿元，年增速约 44%，餐饮渠道为主力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3454400" y="2831604"/>
            <a:ext cx="2540000" cy="2540000"/>
          </a:xfrm>
          <a:prstGeom prst="roundRect">
            <a:avLst>
              <a:gd name="adj" fmla="val 3500"/>
            </a:avLst>
          </a:prstGeom>
          <a:solidFill>
            <a:srgbClr val="F4F7F8"/>
          </a:solidFill>
          <a:ln w="6350">
            <a:solidFill>
              <a:srgbClr val="E6ED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3689350" y="3337719"/>
            <a:ext cx="1524000" cy="31750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2500"/>
              </a:lnSpc>
            </a:pPr>
            <a:r>
              <a:rPr sz="2000" b="1" i="0">
                <a:solidFill>
                  <a:srgbClr val="10202B"/>
                </a:solidFill>
                <a:latin typeface="Space Grotesk"/>
                <a:ea typeface="PingFang SC"/>
              </a:rPr>
              <a:t>拿铁是主场景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689350" y="3747929"/>
            <a:ext cx="2235708" cy="110233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ts val="2170"/>
              </a:lnSpc>
            </a:pPr>
            <a:r>
              <a:rPr sz="1400" b="0" i="0">
                <a:solidFill>
                  <a:srgbClr val="4F5F6A"/>
                </a:solidFill>
                <a:latin typeface="Manrope"/>
                <a:ea typeface="PingFang SC"/>
              </a:rPr>
              <a:t>2024 年阿里平台咖啡类燕麦产品销售额占比约 73%，燕麦奶+咖啡是品类最主流消费场景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197600" y="2831604"/>
            <a:ext cx="2540000" cy="2540000"/>
          </a:xfrm>
          <a:prstGeom prst="roundRect">
            <a:avLst>
              <a:gd name="adj" fmla="val 3500"/>
            </a:avLst>
          </a:prstGeom>
          <a:solidFill>
            <a:srgbClr val="F4F7F8"/>
          </a:solidFill>
          <a:ln w="6350">
            <a:solidFill>
              <a:srgbClr val="E6ED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ounded Rectangle 15"/>
          <p:cNvSpPr/>
          <p:nvPr/>
        </p:nvSpPr>
        <p:spPr>
          <a:xfrm>
            <a:off x="6432550" y="3074194"/>
            <a:ext cx="406400" cy="406400"/>
          </a:xfrm>
          <a:prstGeom prst="roundRect">
            <a:avLst>
              <a:gd name="adj" fmla="val 25000"/>
            </a:avLst>
          </a:prstGeom>
          <a:solidFill>
            <a:srgbClr val="E9F0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7" name="Picture 16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13810" y="3155454"/>
            <a:ext cx="243830" cy="243830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6432550" y="3598069"/>
            <a:ext cx="1016000" cy="31750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2500"/>
              </a:lnSpc>
            </a:pPr>
            <a:r>
              <a:rPr sz="2000" b="1" i="0">
                <a:solidFill>
                  <a:srgbClr val="10202B"/>
                </a:solidFill>
                <a:latin typeface="Space Grotesk"/>
                <a:ea typeface="PingFang SC"/>
              </a:rPr>
              <a:t>焙茶待爆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32550" y="4008279"/>
            <a:ext cx="2235708" cy="110233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ts val="2170"/>
              </a:lnSpc>
            </a:pPr>
            <a:r>
              <a:rPr sz="1400" b="0" i="0">
                <a:solidFill>
                  <a:srgbClr val="4F5F6A"/>
                </a:solidFill>
                <a:latin typeface="Manrope"/>
                <a:ea typeface="PingFang SC"/>
              </a:rPr>
              <a:t>多家头部品牌近两年密集上新焙茶产品，但消费者认知度仍低，差异化竞争有限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8940800" y="2831604"/>
            <a:ext cx="2540000" cy="2540000"/>
          </a:xfrm>
          <a:prstGeom prst="roundRect">
            <a:avLst>
              <a:gd name="adj" fmla="val 3500"/>
            </a:avLst>
          </a:prstGeom>
          <a:solidFill>
            <a:srgbClr val="F4F7F8"/>
          </a:solidFill>
          <a:ln w="6350">
            <a:solidFill>
              <a:srgbClr val="E6ED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ounded Rectangle 20"/>
          <p:cNvSpPr/>
          <p:nvPr/>
        </p:nvSpPr>
        <p:spPr>
          <a:xfrm>
            <a:off x="9175750" y="3211959"/>
            <a:ext cx="406400" cy="406400"/>
          </a:xfrm>
          <a:prstGeom prst="roundRect">
            <a:avLst>
              <a:gd name="adj" fmla="val 25000"/>
            </a:avLst>
          </a:prstGeom>
          <a:solidFill>
            <a:srgbClr val="E9F0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2" name="Picture 21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57010" y="3293219"/>
            <a:ext cx="243830" cy="243830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9175750" y="3735834"/>
            <a:ext cx="1016000" cy="31750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2500"/>
              </a:lnSpc>
            </a:pPr>
            <a:r>
              <a:rPr sz="2000" b="1" i="0">
                <a:solidFill>
                  <a:srgbClr val="10202B"/>
                </a:solidFill>
                <a:latin typeface="Space Grotesk"/>
                <a:ea typeface="PingFang SC"/>
              </a:rPr>
              <a:t>产品契合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175750" y="4146044"/>
            <a:ext cx="2235708" cy="82675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ts val="2170"/>
              </a:lnSpc>
            </a:pPr>
            <a:r>
              <a:rPr sz="1400" b="0" i="0">
                <a:solidFill>
                  <a:srgbClr val="4F5F6A"/>
                </a:solidFill>
                <a:latin typeface="Manrope"/>
                <a:ea typeface="PingFang SC"/>
              </a:rPr>
              <a:t>焙茶香气醇厚、咖啡因较低、与燕麦奶适配好，正好补位差异化卖点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11200" y="6477665"/>
            <a:ext cx="127397" cy="14732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1160"/>
              </a:lnSpc>
            </a:pPr>
            <a:r>
              <a:rPr sz="800" b="1" i="0">
                <a:solidFill>
                  <a:srgbClr val="0B7368"/>
                </a:solidFill>
                <a:latin typeface="Manrope"/>
                <a:ea typeface="PingFang SC"/>
              </a:rPr>
              <a:t>02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711200" y="508000"/>
            <a:ext cx="457200" cy="50800"/>
          </a:xfrm>
          <a:prstGeom prst="roundRect">
            <a:avLst>
              <a:gd name="adj" fmla="val 50000"/>
            </a:avLst>
          </a:prstGeom>
          <a:solidFill>
            <a:srgbClr val="0B73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11200" y="749935"/>
            <a:ext cx="8574832" cy="47244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3720"/>
              </a:lnSpc>
            </a:pPr>
            <a:r>
              <a:rPr sz="3100" b="1" i="0" spc="-31">
                <a:solidFill>
                  <a:srgbClr val="10202B"/>
                </a:solidFill>
                <a:latin typeface="Space Grotesk"/>
                <a:ea typeface="PingFang SC"/>
              </a:rPr>
              <a:t>新品集中涌现，拿铁创新与植物基底是确定性趋势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11200" y="2664470"/>
            <a:ext cx="10769600" cy="2560241"/>
          </a:xfrm>
          <a:prstGeom prst="roundRect">
            <a:avLst>
              <a:gd name="adj" fmla="val 3472"/>
            </a:avLst>
          </a:prstGeom>
          <a:solidFill>
            <a:srgbClr val="F4F7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711200" y="2664470"/>
            <a:ext cx="10769600" cy="12700"/>
          </a:xfrm>
          <a:prstGeom prst="rect">
            <a:avLst/>
          </a:prstGeom>
          <a:solidFill>
            <a:srgbClr val="D5DFE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711200" y="5212011"/>
            <a:ext cx="10769600" cy="12700"/>
          </a:xfrm>
          <a:prstGeom prst="rect">
            <a:avLst/>
          </a:prstGeom>
          <a:solidFill>
            <a:srgbClr val="D5DFE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711200" y="2664470"/>
            <a:ext cx="63500" cy="2560241"/>
          </a:xfrm>
          <a:prstGeom prst="rect">
            <a:avLst/>
          </a:prstGeom>
          <a:solidFill>
            <a:srgbClr val="0B73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11468100" y="2664470"/>
            <a:ext cx="12700" cy="2560241"/>
          </a:xfrm>
          <a:prstGeom prst="rect">
            <a:avLst/>
          </a:prstGeom>
          <a:solidFill>
            <a:srgbClr val="D5DFE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1181100" y="3140720"/>
            <a:ext cx="101600" cy="101600"/>
          </a:xfrm>
          <a:prstGeom prst="roundRect">
            <a:avLst>
              <a:gd name="adj" fmla="val 18750"/>
            </a:avLst>
          </a:prstGeom>
          <a:solidFill>
            <a:srgbClr val="0B73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435100" y="3021340"/>
            <a:ext cx="6355953" cy="313055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2465"/>
              </a:lnSpc>
            </a:pPr>
            <a:r>
              <a:rPr sz="1700" b="0" i="0">
                <a:solidFill>
                  <a:srgbClr val="10202B"/>
                </a:solidFill>
                <a:latin typeface="Manrope"/>
                <a:ea typeface="PingFang SC"/>
              </a:rPr>
              <a:t>2025 年 1–7 月现制饮品新品样本近 2,000 款，咖啡新品占比 23.2%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181100" y="3644255"/>
            <a:ext cx="101600" cy="101600"/>
          </a:xfrm>
          <a:prstGeom prst="roundRect">
            <a:avLst>
              <a:gd name="adj" fmla="val 18750"/>
            </a:avLst>
          </a:prstGeom>
          <a:solidFill>
            <a:srgbClr val="0B73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435100" y="3524875"/>
            <a:ext cx="5829300" cy="313055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2465"/>
              </a:lnSpc>
            </a:pPr>
            <a:r>
              <a:rPr sz="1700" b="0" i="0">
                <a:solidFill>
                  <a:srgbClr val="10202B"/>
                </a:solidFill>
                <a:latin typeface="Manrope"/>
                <a:ea typeface="PingFang SC"/>
              </a:rPr>
              <a:t>经典拿铁增速放缓，果咖、特调等创新品类成为新品主力赛道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1181100" y="4147790"/>
            <a:ext cx="101600" cy="101600"/>
          </a:xfrm>
          <a:prstGeom prst="roundRect">
            <a:avLst>
              <a:gd name="adj" fmla="val 18750"/>
            </a:avLst>
          </a:prstGeom>
          <a:solidFill>
            <a:srgbClr val="0B73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435100" y="4028410"/>
            <a:ext cx="4585940" cy="313055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2465"/>
              </a:lnSpc>
            </a:pPr>
            <a:r>
              <a:rPr sz="1700" b="0" i="0">
                <a:solidFill>
                  <a:srgbClr val="10202B"/>
                </a:solidFill>
                <a:latin typeface="Manrope"/>
                <a:ea typeface="PingFang SC"/>
              </a:rPr>
              <a:t>植物基底占比约 24%，奶基底健康升级趋势明确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1181100" y="4651325"/>
            <a:ext cx="101600" cy="101600"/>
          </a:xfrm>
          <a:prstGeom prst="roundRect">
            <a:avLst>
              <a:gd name="adj" fmla="val 18750"/>
            </a:avLst>
          </a:prstGeom>
          <a:solidFill>
            <a:srgbClr val="0B73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1435100" y="4531945"/>
            <a:ext cx="5397500" cy="313055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2465"/>
              </a:lnSpc>
            </a:pPr>
            <a:r>
              <a:rPr sz="1700" b="0" i="0">
                <a:solidFill>
                  <a:srgbClr val="10202B"/>
                </a:solidFill>
                <a:latin typeface="Manrope"/>
                <a:ea typeface="PingFang SC"/>
              </a:rPr>
              <a:t>结论：焙茶燕麦拿铁同时踩中创新拿铁与植物基两大趋势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711200" y="279400"/>
            <a:ext cx="1320800" cy="223490"/>
          </a:xfrm>
          <a:prstGeom prst="roundRect">
            <a:avLst>
              <a:gd name="adj" fmla="val 50000"/>
            </a:avLst>
          </a:prstGeom>
          <a:solidFill>
            <a:srgbClr val="E9F0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12800" y="313055"/>
            <a:ext cx="1117600" cy="14732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1160"/>
              </a:lnSpc>
            </a:pPr>
            <a:r>
              <a:rPr sz="800" b="1" i="0">
                <a:solidFill>
                  <a:srgbClr val="12303D"/>
                </a:solidFill>
                <a:latin typeface="Manrope"/>
                <a:ea typeface="PingFang SC"/>
              </a:rPr>
              <a:t>焙茶燕麦拿铁新品上市推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11200" y="804545"/>
            <a:ext cx="609600" cy="22098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1739"/>
              </a:lnSpc>
            </a:pPr>
            <a:r>
              <a:rPr sz="1200" b="1" i="0">
                <a:solidFill>
                  <a:srgbClr val="0B7368"/>
                </a:solidFill>
                <a:latin typeface="Manrope"/>
                <a:ea typeface="PingFang SC"/>
              </a:rPr>
              <a:t>人群洞察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11200" y="1132185"/>
            <a:ext cx="7330480" cy="43815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3450"/>
              </a:lnSpc>
            </a:pPr>
            <a:r>
              <a:rPr sz="3000" b="1" i="0">
                <a:solidFill>
                  <a:srgbClr val="10202B"/>
                </a:solidFill>
                <a:latin typeface="Space Grotesk"/>
                <a:ea typeface="PingFang SC"/>
              </a:rPr>
              <a:t>目标人群：25–35 岁上班族的</a:t>
            </a:r>
            <a:r>
              <a:rPr sz="3000" b="1" i="0">
                <a:solidFill>
                  <a:srgbClr val="0B7368"/>
                </a:solidFill>
                <a:latin typeface="Space Grotesk"/>
                <a:ea typeface="PingFang SC"/>
              </a:rPr>
              <a:t>秋季社交货币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11200" y="1639868"/>
            <a:ext cx="3683000" cy="267018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2102"/>
              </a:lnSpc>
            </a:pPr>
            <a:r>
              <a:rPr sz="1450" b="0" i="0">
                <a:solidFill>
                  <a:srgbClr val="4F5F6A"/>
                </a:solidFill>
                <a:latin typeface="Manrope"/>
                <a:ea typeface="PingFang SC"/>
              </a:rPr>
              <a:t>一线城市认知基础扎实，破圈靠生活方式种草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11200" y="2831604"/>
            <a:ext cx="2540000" cy="2540000"/>
          </a:xfrm>
          <a:prstGeom prst="roundRect">
            <a:avLst>
              <a:gd name="adj" fmla="val 3500"/>
            </a:avLst>
          </a:prstGeom>
          <a:solidFill>
            <a:srgbClr val="F4F7F8"/>
          </a:solidFill>
          <a:ln w="6350">
            <a:solidFill>
              <a:srgbClr val="E6ED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946150" y="3211959"/>
            <a:ext cx="406400" cy="406400"/>
          </a:xfrm>
          <a:prstGeom prst="roundRect">
            <a:avLst>
              <a:gd name="adj" fmla="val 25000"/>
            </a:avLst>
          </a:prstGeom>
          <a:solidFill>
            <a:srgbClr val="E9F0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7410" y="3293219"/>
            <a:ext cx="243830" cy="24383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946150" y="3735834"/>
            <a:ext cx="1016000" cy="31750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2500"/>
              </a:lnSpc>
            </a:pPr>
            <a:r>
              <a:rPr sz="2000" b="1" i="0">
                <a:solidFill>
                  <a:srgbClr val="10202B"/>
                </a:solidFill>
                <a:latin typeface="Space Grotesk"/>
                <a:ea typeface="PingFang SC"/>
              </a:rPr>
              <a:t>认知基础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46150" y="4146044"/>
            <a:ext cx="2235708" cy="82675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ts val="2170"/>
              </a:lnSpc>
            </a:pPr>
            <a:r>
              <a:rPr sz="1400" b="0" i="0">
                <a:solidFill>
                  <a:srgbClr val="4F5F6A"/>
                </a:solidFill>
                <a:latin typeface="Manrope"/>
                <a:ea typeface="PingFang SC"/>
              </a:rPr>
              <a:t>一线城市燕麦奶认知度超 70%，品类已具备大众认知基础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3454400" y="2831604"/>
            <a:ext cx="2540000" cy="2540000"/>
          </a:xfrm>
          <a:prstGeom prst="roundRect">
            <a:avLst>
              <a:gd name="adj" fmla="val 3500"/>
            </a:avLst>
          </a:prstGeom>
          <a:solidFill>
            <a:srgbClr val="F4F7F8"/>
          </a:solidFill>
          <a:ln w="6350">
            <a:solidFill>
              <a:srgbClr val="E6ED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3689350" y="3349774"/>
            <a:ext cx="406400" cy="406400"/>
          </a:xfrm>
          <a:prstGeom prst="roundRect">
            <a:avLst>
              <a:gd name="adj" fmla="val 25000"/>
            </a:avLst>
          </a:prstGeom>
          <a:solidFill>
            <a:srgbClr val="E9F0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4" name="Picture 1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70610" y="3431034"/>
            <a:ext cx="243830" cy="243830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3689350" y="3873649"/>
            <a:ext cx="1016000" cy="31750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2500"/>
              </a:lnSpc>
            </a:pPr>
            <a:r>
              <a:rPr sz="2000" b="1" i="0">
                <a:solidFill>
                  <a:srgbClr val="10202B"/>
                </a:solidFill>
                <a:latin typeface="Space Grotesk"/>
                <a:ea typeface="PingFang SC"/>
              </a:rPr>
              <a:t>破圈路径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689350" y="4283859"/>
            <a:ext cx="2235708" cy="55117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ts val="2170"/>
              </a:lnSpc>
            </a:pPr>
            <a:r>
              <a:rPr sz="1400" b="0" i="0">
                <a:solidFill>
                  <a:srgbClr val="4F5F6A"/>
                </a:solidFill>
                <a:latin typeface="Manrope"/>
                <a:ea typeface="PingFang SC"/>
              </a:rPr>
              <a:t>品类破圈靠生活方式内容种草，而非营养功能卖点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197600" y="2831604"/>
            <a:ext cx="2540000" cy="2540000"/>
          </a:xfrm>
          <a:prstGeom prst="roundRect">
            <a:avLst>
              <a:gd name="adj" fmla="val 3500"/>
            </a:avLst>
          </a:prstGeom>
          <a:solidFill>
            <a:srgbClr val="F4F7F8"/>
          </a:solidFill>
          <a:ln w="6350">
            <a:solidFill>
              <a:srgbClr val="E6ED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ounded Rectangle 17"/>
          <p:cNvSpPr/>
          <p:nvPr/>
        </p:nvSpPr>
        <p:spPr>
          <a:xfrm>
            <a:off x="6432550" y="3211959"/>
            <a:ext cx="406400" cy="406400"/>
          </a:xfrm>
          <a:prstGeom prst="roundRect">
            <a:avLst>
              <a:gd name="adj" fmla="val 25000"/>
            </a:avLst>
          </a:prstGeom>
          <a:solidFill>
            <a:srgbClr val="E9F0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9" name="Picture 18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13810" y="3293219"/>
            <a:ext cx="243830" cy="243830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6432550" y="3735834"/>
            <a:ext cx="1016000" cy="31750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2500"/>
              </a:lnSpc>
            </a:pPr>
            <a:r>
              <a:rPr sz="2000" b="1" i="0">
                <a:solidFill>
                  <a:srgbClr val="10202B"/>
                </a:solidFill>
                <a:latin typeface="Space Grotesk"/>
                <a:ea typeface="PingFang SC"/>
              </a:rPr>
              <a:t>人群画像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432550" y="4146044"/>
            <a:ext cx="2235708" cy="82675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ts val="2170"/>
              </a:lnSpc>
            </a:pPr>
            <a:r>
              <a:rPr sz="1400" b="0" i="0">
                <a:solidFill>
                  <a:srgbClr val="4F5F6A"/>
                </a:solidFill>
                <a:latin typeface="Manrope"/>
                <a:ea typeface="PingFang SC"/>
              </a:rPr>
              <a:t>通勤强节奏、下午茶高频，愿为季节限定与颜值买单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8940800" y="2831604"/>
            <a:ext cx="2540000" cy="2540000"/>
          </a:xfrm>
          <a:prstGeom prst="roundRect">
            <a:avLst>
              <a:gd name="adj" fmla="val 3500"/>
            </a:avLst>
          </a:prstGeom>
          <a:solidFill>
            <a:srgbClr val="F4F7F8"/>
          </a:solidFill>
          <a:ln w="6350">
            <a:solidFill>
              <a:srgbClr val="E6ED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ounded Rectangle 22"/>
          <p:cNvSpPr/>
          <p:nvPr/>
        </p:nvSpPr>
        <p:spPr>
          <a:xfrm>
            <a:off x="9175750" y="3211959"/>
            <a:ext cx="406400" cy="406400"/>
          </a:xfrm>
          <a:prstGeom prst="roundRect">
            <a:avLst>
              <a:gd name="adj" fmla="val 25000"/>
            </a:avLst>
          </a:prstGeom>
          <a:solidFill>
            <a:srgbClr val="E9F0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4" name="Picture 23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257010" y="3293219"/>
            <a:ext cx="243830" cy="243830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9175750" y="3735834"/>
            <a:ext cx="1016000" cy="31750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2500"/>
              </a:lnSpc>
            </a:pPr>
            <a:r>
              <a:rPr sz="2000" b="1" i="0">
                <a:solidFill>
                  <a:srgbClr val="10202B"/>
                </a:solidFill>
                <a:latin typeface="Space Grotesk"/>
                <a:ea typeface="PingFang SC"/>
              </a:rPr>
              <a:t>短板补偿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175750" y="4146044"/>
            <a:ext cx="2235708" cy="82675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ts val="2170"/>
              </a:lnSpc>
            </a:pPr>
            <a:r>
              <a:rPr sz="1400" b="0" i="0">
                <a:solidFill>
                  <a:srgbClr val="4F5F6A"/>
                </a:solidFill>
                <a:latin typeface="Manrope"/>
                <a:ea typeface="PingFang SC"/>
              </a:rPr>
              <a:t>焙茶视觉不亮眼，需用秋季主题场景与内容设计补偿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11200" y="6477665"/>
            <a:ext cx="128736" cy="14732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1160"/>
              </a:lnSpc>
            </a:pPr>
            <a:r>
              <a:rPr sz="800" b="1" i="0">
                <a:solidFill>
                  <a:srgbClr val="0B7368"/>
                </a:solidFill>
                <a:latin typeface="Manrope"/>
                <a:ea typeface="PingFang SC"/>
              </a:rPr>
              <a:t>04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711200" y="279400"/>
            <a:ext cx="1320800" cy="223490"/>
          </a:xfrm>
          <a:prstGeom prst="roundRect">
            <a:avLst>
              <a:gd name="adj" fmla="val 50000"/>
            </a:avLst>
          </a:prstGeom>
          <a:solidFill>
            <a:srgbClr val="E9F0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12800" y="313055"/>
            <a:ext cx="1117600" cy="14732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1160"/>
              </a:lnSpc>
            </a:pPr>
            <a:r>
              <a:rPr sz="800" b="1" i="0">
                <a:solidFill>
                  <a:srgbClr val="12303D"/>
                </a:solidFill>
                <a:latin typeface="Manrope"/>
                <a:ea typeface="PingFang SC"/>
              </a:rPr>
              <a:t>焙茶燕麦拿铁新品上市推</a:t>
            </a:r>
          </a:p>
        </p:txBody>
      </p:sp>
      <p:sp>
        <p:nvSpPr>
          <p:cNvPr id="4" name="Rectangle 3"/>
          <p:cNvSpPr/>
          <p:nvPr/>
        </p:nvSpPr>
        <p:spPr>
          <a:xfrm>
            <a:off x="1270000" y="2586038"/>
            <a:ext cx="9652000" cy="187637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1270000" y="2586038"/>
            <a:ext cx="76200" cy="1876375"/>
          </a:xfrm>
          <a:prstGeom prst="rect">
            <a:avLst/>
          </a:prstGeom>
          <a:solidFill>
            <a:srgbClr val="0B73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701800" y="2577782"/>
            <a:ext cx="762000" cy="22098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1739"/>
              </a:lnSpc>
            </a:pPr>
            <a:r>
              <a:rPr sz="1200" b="1" i="0">
                <a:solidFill>
                  <a:srgbClr val="0B7368"/>
                </a:solidFill>
                <a:latin typeface="Manrope"/>
                <a:ea typeface="PingFang SC"/>
              </a:rPr>
              <a:t>卖点与定价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701800" y="2889548"/>
            <a:ext cx="9334500" cy="111125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ts val="4375"/>
              </a:lnSpc>
            </a:pPr>
            <a:r>
              <a:rPr sz="3500" b="1" i="0">
                <a:solidFill>
                  <a:srgbClr val="10202B"/>
                </a:solidFill>
                <a:latin typeface="Space Grotesk"/>
                <a:ea typeface="PingFang SC"/>
              </a:rPr>
              <a:t>秋季限定感 × 低咖啡因日常感，22 元（假设）切入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701800" y="4215428"/>
            <a:ext cx="1651000" cy="239395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1885"/>
              </a:lnSpc>
            </a:pPr>
            <a:r>
              <a:rPr sz="1300" b="0" i="0">
                <a:solidFill>
                  <a:srgbClr val="5E6C77"/>
                </a:solidFill>
                <a:latin typeface="Manrope"/>
                <a:ea typeface="PingFang SC"/>
              </a:rPr>
              <a:t>定价与测算为规划假设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11200" y="6477665"/>
            <a:ext cx="126454" cy="14732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1160"/>
              </a:lnSpc>
            </a:pPr>
            <a:r>
              <a:rPr sz="800" b="1" i="0">
                <a:solidFill>
                  <a:srgbClr val="0B7368"/>
                </a:solidFill>
                <a:latin typeface="Manrope"/>
                <a:ea typeface="PingFang SC"/>
              </a:rPr>
              <a:t>05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143000" y="1978362"/>
            <a:ext cx="625872" cy="202565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1595"/>
              </a:lnSpc>
            </a:pPr>
            <a:r>
              <a:rPr sz="1100" b="1" i="0" spc="132">
                <a:solidFill>
                  <a:srgbClr val="0B7368"/>
                </a:solidFill>
                <a:latin typeface="Manrope"/>
                <a:ea typeface="PingFang SC"/>
              </a:rPr>
              <a:t>试点策略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43000" y="2608907"/>
            <a:ext cx="593080" cy="111760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8800"/>
              </a:lnSpc>
            </a:pPr>
            <a:r>
              <a:rPr sz="11000" b="0" i="0">
                <a:solidFill>
                  <a:srgbClr val="0B7368">
                    <a:alpha val="90000"/>
                  </a:srgbClr>
                </a:solidFill>
                <a:latin typeface="Space Grotesk"/>
                <a:ea typeface="PingFang SC"/>
              </a:rPr>
              <a:t>“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43000" y="3095952"/>
            <a:ext cx="10007600" cy="125474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ts val="4940"/>
              </a:lnSpc>
            </a:pPr>
            <a:r>
              <a:rPr sz="3800" b="1" i="0">
                <a:solidFill>
                  <a:srgbClr val="10202B"/>
                </a:solidFill>
                <a:latin typeface="Space Grotesk"/>
                <a:ea typeface="PingFang SC"/>
              </a:rPr>
              <a:t>先在单城 12 家门店跑通模型，验证后再谈扩张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43000" y="4605943"/>
            <a:ext cx="1241078" cy="25781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2030"/>
              </a:lnSpc>
            </a:pPr>
            <a:r>
              <a:rPr sz="1400" b="0" i="0">
                <a:solidFill>
                  <a:srgbClr val="4F5F6A"/>
                </a:solidFill>
                <a:latin typeface="Manrope"/>
                <a:ea typeface="PingFang SC"/>
              </a:rPr>
              <a:t>— 方案假设口径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711200" y="508000"/>
            <a:ext cx="457200" cy="50800"/>
          </a:xfrm>
          <a:prstGeom prst="roundRect">
            <a:avLst>
              <a:gd name="adj" fmla="val 50000"/>
            </a:avLst>
          </a:prstGeom>
          <a:solidFill>
            <a:srgbClr val="0B73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11200" y="749935"/>
            <a:ext cx="6961436" cy="47244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3720"/>
              </a:lnSpc>
            </a:pPr>
            <a:r>
              <a:rPr sz="3100" b="1" i="0" spc="-31">
                <a:solidFill>
                  <a:srgbClr val="10202B"/>
                </a:solidFill>
                <a:latin typeface="Space Grotesk"/>
                <a:ea typeface="PingFang SC"/>
              </a:rPr>
              <a:t>6 周三阶段节奏：蓄势、引爆、长尾转化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11200" y="1310630"/>
            <a:ext cx="7048500" cy="28575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2250"/>
              </a:lnSpc>
            </a:pPr>
            <a:r>
              <a:rPr sz="1500" b="0" i="0">
                <a:solidFill>
                  <a:srgbClr val="4F5F6A"/>
                </a:solidFill>
                <a:latin typeface="Manrope"/>
                <a:ea typeface="PingFang SC"/>
              </a:rPr>
              <a:t>参考行业波浪式上新规律：月初启动、月中爆点、月末收尾，避免一次性投放后断流</a:t>
            </a:r>
          </a:p>
        </p:txBody>
      </p:sp>
      <p:sp>
        <p:nvSpPr>
          <p:cNvPr id="5" name="Rectangle 4"/>
          <p:cNvSpPr/>
          <p:nvPr/>
        </p:nvSpPr>
        <p:spPr>
          <a:xfrm>
            <a:off x="711200" y="3787130"/>
            <a:ext cx="10769600" cy="25400"/>
          </a:xfrm>
          <a:prstGeom prst="rect">
            <a:avLst/>
          </a:prstGeom>
          <a:solidFill>
            <a:srgbClr val="D5DFE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11200" y="3271510"/>
            <a:ext cx="945952" cy="33147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2610"/>
              </a:lnSpc>
            </a:pPr>
            <a:r>
              <a:rPr sz="1800" b="1" i="0">
                <a:solidFill>
                  <a:srgbClr val="0B7368"/>
                </a:solidFill>
                <a:latin typeface="Space Grotesk"/>
                <a:ea typeface="PingFang SC"/>
              </a:rPr>
              <a:t>第 1–2 周</a:t>
            </a:r>
          </a:p>
        </p:txBody>
      </p:sp>
      <p:sp>
        <p:nvSpPr>
          <p:cNvPr id="7" name="Oval 6"/>
          <p:cNvSpPr/>
          <p:nvPr/>
        </p:nvSpPr>
        <p:spPr>
          <a:xfrm>
            <a:off x="711200" y="3691880"/>
            <a:ext cx="190500" cy="190500"/>
          </a:xfrm>
          <a:prstGeom prst="ellipse">
            <a:avLst/>
          </a:prstGeom>
          <a:solidFill>
            <a:srgbClr val="0B7368"/>
          </a:solidFill>
          <a:ln w="381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11200" y="4067800"/>
            <a:ext cx="914400" cy="29718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2340"/>
              </a:lnSpc>
            </a:pPr>
            <a:r>
              <a:rPr sz="1800" b="1" i="0">
                <a:solidFill>
                  <a:srgbClr val="10202B"/>
                </a:solidFill>
                <a:latin typeface="Space Grotesk"/>
                <a:ea typeface="PingFang SC"/>
              </a:rPr>
              <a:t>预热蓄势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11200" y="4427825"/>
            <a:ext cx="2717800" cy="55117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ts val="2170"/>
              </a:lnSpc>
            </a:pPr>
            <a:r>
              <a:rPr sz="1400" b="0" i="0">
                <a:solidFill>
                  <a:srgbClr val="4F5F6A"/>
                </a:solidFill>
                <a:latin typeface="Manrope"/>
                <a:ea typeface="PingFang SC"/>
              </a:rPr>
              <a:t>社交平台种草铺量，门店物料上新，建立秋季限定认知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454400" y="3271510"/>
            <a:ext cx="991245" cy="33147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2610"/>
              </a:lnSpc>
            </a:pPr>
            <a:r>
              <a:rPr sz="1800" b="1" i="0">
                <a:solidFill>
                  <a:srgbClr val="0B7368"/>
                </a:solidFill>
                <a:latin typeface="Space Grotesk"/>
                <a:ea typeface="PingFang SC"/>
              </a:rPr>
              <a:t>第 3–4 周</a:t>
            </a:r>
          </a:p>
        </p:txBody>
      </p:sp>
      <p:sp>
        <p:nvSpPr>
          <p:cNvPr id="11" name="Oval 10"/>
          <p:cNvSpPr/>
          <p:nvPr/>
        </p:nvSpPr>
        <p:spPr>
          <a:xfrm>
            <a:off x="3454400" y="3691880"/>
            <a:ext cx="190500" cy="190500"/>
          </a:xfrm>
          <a:prstGeom prst="ellipse">
            <a:avLst/>
          </a:prstGeom>
          <a:solidFill>
            <a:srgbClr val="0B7368"/>
          </a:solidFill>
          <a:ln w="381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3454400" y="4067800"/>
            <a:ext cx="914400" cy="29718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2340"/>
              </a:lnSpc>
            </a:pPr>
            <a:r>
              <a:rPr sz="1800" b="1" i="0">
                <a:solidFill>
                  <a:srgbClr val="10202B"/>
                </a:solidFill>
                <a:latin typeface="Space Grotesk"/>
                <a:ea typeface="PingFang SC"/>
              </a:rPr>
              <a:t>集中引爆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454400" y="4427825"/>
            <a:ext cx="2717800" cy="55117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ts val="2170"/>
              </a:lnSpc>
            </a:pPr>
            <a:r>
              <a:rPr sz="1400" b="0" i="0">
                <a:solidFill>
                  <a:srgbClr val="4F5F6A"/>
                </a:solidFill>
                <a:latin typeface="Manrope"/>
                <a:ea typeface="PingFang SC"/>
              </a:rPr>
              <a:t>KOC 扩散、门店主题活动、外卖平台推首单券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197600" y="3271510"/>
            <a:ext cx="985292" cy="33147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2610"/>
              </a:lnSpc>
            </a:pPr>
            <a:r>
              <a:rPr sz="1800" b="1" i="0">
                <a:solidFill>
                  <a:srgbClr val="0B7368"/>
                </a:solidFill>
                <a:latin typeface="Space Grotesk"/>
                <a:ea typeface="PingFang SC"/>
              </a:rPr>
              <a:t>第 5–6 周</a:t>
            </a:r>
          </a:p>
        </p:txBody>
      </p:sp>
      <p:sp>
        <p:nvSpPr>
          <p:cNvPr id="15" name="Oval 14"/>
          <p:cNvSpPr/>
          <p:nvPr/>
        </p:nvSpPr>
        <p:spPr>
          <a:xfrm>
            <a:off x="6197600" y="3691880"/>
            <a:ext cx="190500" cy="190500"/>
          </a:xfrm>
          <a:prstGeom prst="ellipse">
            <a:avLst/>
          </a:prstGeom>
          <a:solidFill>
            <a:srgbClr val="0B7368"/>
          </a:solidFill>
          <a:ln w="381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197600" y="4067800"/>
            <a:ext cx="914400" cy="29718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2340"/>
              </a:lnSpc>
            </a:pPr>
            <a:r>
              <a:rPr sz="1800" b="1" i="0">
                <a:solidFill>
                  <a:srgbClr val="10202B"/>
                </a:solidFill>
                <a:latin typeface="Space Grotesk"/>
                <a:ea typeface="PingFang SC"/>
              </a:rPr>
              <a:t>长尾转化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197600" y="4427825"/>
            <a:ext cx="2717800" cy="55117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ts val="2170"/>
              </a:lnSpc>
            </a:pPr>
            <a:r>
              <a:rPr sz="1400" b="0" i="0">
                <a:solidFill>
                  <a:srgbClr val="4F5F6A"/>
                </a:solidFill>
                <a:latin typeface="Manrope"/>
                <a:ea typeface="PingFang SC"/>
              </a:rPr>
              <a:t>复购券与会员召回，收割口碑与积分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940800" y="3271510"/>
            <a:ext cx="457200" cy="33147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2610"/>
              </a:lnSpc>
            </a:pPr>
            <a:r>
              <a:rPr sz="1800" b="1" i="0">
                <a:solidFill>
                  <a:srgbClr val="0B7368"/>
                </a:solidFill>
                <a:latin typeface="Space Grotesk"/>
                <a:ea typeface="PingFang SC"/>
              </a:rPr>
              <a:t>全程</a:t>
            </a:r>
          </a:p>
        </p:txBody>
      </p:sp>
      <p:sp>
        <p:nvSpPr>
          <p:cNvPr id="19" name="Oval 18"/>
          <p:cNvSpPr/>
          <p:nvPr/>
        </p:nvSpPr>
        <p:spPr>
          <a:xfrm>
            <a:off x="8940800" y="3691880"/>
            <a:ext cx="190500" cy="190500"/>
          </a:xfrm>
          <a:prstGeom prst="ellipse">
            <a:avLst/>
          </a:prstGeom>
          <a:solidFill>
            <a:srgbClr val="0B7368"/>
          </a:solidFill>
          <a:ln w="381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940800" y="4067800"/>
            <a:ext cx="914400" cy="29718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2340"/>
              </a:lnSpc>
            </a:pPr>
            <a:r>
              <a:rPr sz="1800" b="1" i="0">
                <a:solidFill>
                  <a:srgbClr val="10202B"/>
                </a:solidFill>
                <a:latin typeface="Space Grotesk"/>
                <a:ea typeface="PingFang SC"/>
              </a:rPr>
              <a:t>数据周报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940800" y="4427825"/>
            <a:ext cx="2717800" cy="55117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ts val="2170"/>
              </a:lnSpc>
            </a:pPr>
            <a:r>
              <a:rPr sz="1400" b="0" i="0">
                <a:solidFill>
                  <a:srgbClr val="4F5F6A"/>
                </a:solidFill>
                <a:latin typeface="Manrope"/>
                <a:ea typeface="PingFang SC"/>
              </a:rPr>
              <a:t>每周复盘各渠道表现，及时调仓避免断流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711200" y="279400"/>
            <a:ext cx="1320800" cy="223490"/>
          </a:xfrm>
          <a:prstGeom prst="roundRect">
            <a:avLst>
              <a:gd name="adj" fmla="val 50000"/>
            </a:avLst>
          </a:prstGeom>
          <a:solidFill>
            <a:srgbClr val="E9F0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12800" y="313055"/>
            <a:ext cx="1117600" cy="14732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1160"/>
              </a:lnSpc>
            </a:pPr>
            <a:r>
              <a:rPr sz="800" b="1" i="0">
                <a:solidFill>
                  <a:srgbClr val="12303D"/>
                </a:solidFill>
                <a:latin typeface="Manrope"/>
                <a:ea typeface="PingFang SC"/>
              </a:rPr>
              <a:t>焙茶燕麦拿铁新品上市推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11200" y="804545"/>
            <a:ext cx="609600" cy="22098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1739"/>
              </a:lnSpc>
            </a:pPr>
            <a:r>
              <a:rPr sz="1200" b="1" i="0">
                <a:solidFill>
                  <a:srgbClr val="0B7368"/>
                </a:solidFill>
                <a:latin typeface="Manrope"/>
                <a:ea typeface="PingFang SC"/>
              </a:rPr>
              <a:t>渠道分工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11200" y="1132185"/>
            <a:ext cx="4953000" cy="43815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3450"/>
              </a:lnSpc>
            </a:pPr>
            <a:r>
              <a:rPr sz="3000" b="1" i="0">
                <a:solidFill>
                  <a:srgbClr val="10202B"/>
                </a:solidFill>
                <a:latin typeface="Space Grotesk"/>
                <a:ea typeface="PingFang SC"/>
              </a:rPr>
              <a:t>三渠道各司其职：</a:t>
            </a:r>
            <a:r>
              <a:rPr sz="3000" b="1" i="0">
                <a:solidFill>
                  <a:srgbClr val="0B7368"/>
                </a:solidFill>
                <a:latin typeface="Space Grotesk"/>
                <a:ea typeface="PingFang SC"/>
              </a:rPr>
              <a:t>一环扣一环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11200" y="1639868"/>
            <a:ext cx="3867150" cy="267018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2102"/>
              </a:lnSpc>
            </a:pPr>
            <a:r>
              <a:rPr sz="1450" b="0" i="0">
                <a:solidFill>
                  <a:srgbClr val="4F5F6A"/>
                </a:solidFill>
                <a:latin typeface="Manrope"/>
                <a:ea typeface="PingFang SC"/>
              </a:rPr>
              <a:t>种草、体验、转化形成闭环，共同沉淀会员资产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11200" y="2831604"/>
            <a:ext cx="2540000" cy="2540000"/>
          </a:xfrm>
          <a:prstGeom prst="roundRect">
            <a:avLst>
              <a:gd name="adj" fmla="val 3500"/>
            </a:avLst>
          </a:prstGeom>
          <a:solidFill>
            <a:srgbClr val="F4F7F8"/>
          </a:solidFill>
          <a:ln w="6350">
            <a:solidFill>
              <a:srgbClr val="E6ED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946150" y="3349774"/>
            <a:ext cx="406400" cy="406400"/>
          </a:xfrm>
          <a:prstGeom prst="roundRect">
            <a:avLst>
              <a:gd name="adj" fmla="val 25000"/>
            </a:avLst>
          </a:prstGeom>
          <a:solidFill>
            <a:srgbClr val="E9F0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7410" y="3431034"/>
            <a:ext cx="243830" cy="24383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946150" y="3873649"/>
            <a:ext cx="1016000" cy="31750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2500"/>
              </a:lnSpc>
            </a:pPr>
            <a:r>
              <a:rPr sz="2000" b="1" i="0">
                <a:solidFill>
                  <a:srgbClr val="10202B"/>
                </a:solidFill>
                <a:latin typeface="Space Grotesk"/>
                <a:ea typeface="PingFang SC"/>
              </a:rPr>
              <a:t>社交媒体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46150" y="4283859"/>
            <a:ext cx="2235708" cy="55117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ts val="2170"/>
              </a:lnSpc>
            </a:pPr>
            <a:r>
              <a:rPr sz="1400" b="0" i="0">
                <a:solidFill>
                  <a:srgbClr val="4F5F6A"/>
                </a:solidFill>
                <a:latin typeface="Manrope"/>
                <a:ea typeface="PingFang SC"/>
              </a:rPr>
              <a:t>内容种草与话题引爆，负责认知与到店欲望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3454400" y="2831604"/>
            <a:ext cx="2540000" cy="2540000"/>
          </a:xfrm>
          <a:prstGeom prst="roundRect">
            <a:avLst>
              <a:gd name="adj" fmla="val 3500"/>
            </a:avLst>
          </a:prstGeom>
          <a:solidFill>
            <a:srgbClr val="F4F7F8"/>
          </a:solidFill>
          <a:ln w="6350">
            <a:solidFill>
              <a:srgbClr val="E6ED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3689350" y="3349774"/>
            <a:ext cx="406400" cy="406400"/>
          </a:xfrm>
          <a:prstGeom prst="roundRect">
            <a:avLst>
              <a:gd name="adj" fmla="val 25000"/>
            </a:avLst>
          </a:prstGeom>
          <a:solidFill>
            <a:srgbClr val="E9F0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4" name="Picture 1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70610" y="3431034"/>
            <a:ext cx="243830" cy="243830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3689350" y="3873649"/>
            <a:ext cx="1016000" cy="31750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2500"/>
              </a:lnSpc>
            </a:pPr>
            <a:r>
              <a:rPr sz="2000" b="1" i="0">
                <a:solidFill>
                  <a:srgbClr val="10202B"/>
                </a:solidFill>
                <a:latin typeface="Space Grotesk"/>
                <a:ea typeface="PingFang SC"/>
              </a:rPr>
              <a:t>门店活动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689350" y="4283859"/>
            <a:ext cx="2235708" cy="55117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ts val="2170"/>
              </a:lnSpc>
            </a:pPr>
            <a:r>
              <a:rPr sz="1400" b="0" i="0">
                <a:solidFill>
                  <a:srgbClr val="4F5F6A"/>
                </a:solidFill>
                <a:latin typeface="Manrope"/>
                <a:ea typeface="PingFang SC"/>
              </a:rPr>
              <a:t>秋季主题体验与试饮，负责首次接触与转化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197600" y="2831604"/>
            <a:ext cx="2540000" cy="2540000"/>
          </a:xfrm>
          <a:prstGeom prst="roundRect">
            <a:avLst>
              <a:gd name="adj" fmla="val 3500"/>
            </a:avLst>
          </a:prstGeom>
          <a:solidFill>
            <a:srgbClr val="F4F7F8"/>
          </a:solidFill>
          <a:ln w="6350">
            <a:solidFill>
              <a:srgbClr val="E6ED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ounded Rectangle 17"/>
          <p:cNvSpPr/>
          <p:nvPr/>
        </p:nvSpPr>
        <p:spPr>
          <a:xfrm>
            <a:off x="6432550" y="3349774"/>
            <a:ext cx="406400" cy="406400"/>
          </a:xfrm>
          <a:prstGeom prst="roundRect">
            <a:avLst>
              <a:gd name="adj" fmla="val 25000"/>
            </a:avLst>
          </a:prstGeom>
          <a:solidFill>
            <a:srgbClr val="E9F0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9" name="Picture 18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13810" y="3431034"/>
            <a:ext cx="243830" cy="243830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6432550" y="3873649"/>
            <a:ext cx="1016000" cy="31750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2500"/>
              </a:lnSpc>
            </a:pPr>
            <a:r>
              <a:rPr sz="2000" b="1" i="0">
                <a:solidFill>
                  <a:srgbClr val="10202B"/>
                </a:solidFill>
                <a:latin typeface="Space Grotesk"/>
                <a:ea typeface="PingFang SC"/>
              </a:rPr>
              <a:t>外卖平台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432550" y="4283859"/>
            <a:ext cx="2235708" cy="55117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ts val="2170"/>
              </a:lnSpc>
            </a:pPr>
            <a:r>
              <a:rPr sz="1400" b="0" i="0">
                <a:solidFill>
                  <a:srgbClr val="4F5F6A"/>
                </a:solidFill>
                <a:latin typeface="Manrope"/>
                <a:ea typeface="PingFang SC"/>
              </a:rPr>
              <a:t>首单券与展示位，负责便捷下单与销量兑现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8940800" y="2831604"/>
            <a:ext cx="2540000" cy="2540000"/>
          </a:xfrm>
          <a:prstGeom prst="roundRect">
            <a:avLst>
              <a:gd name="adj" fmla="val 3500"/>
            </a:avLst>
          </a:prstGeom>
          <a:solidFill>
            <a:srgbClr val="F4F7F8"/>
          </a:solidFill>
          <a:ln w="6350">
            <a:solidFill>
              <a:srgbClr val="E6ED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ounded Rectangle 22"/>
          <p:cNvSpPr/>
          <p:nvPr/>
        </p:nvSpPr>
        <p:spPr>
          <a:xfrm>
            <a:off x="9175750" y="3349774"/>
            <a:ext cx="406400" cy="406400"/>
          </a:xfrm>
          <a:prstGeom prst="roundRect">
            <a:avLst>
              <a:gd name="adj" fmla="val 25000"/>
            </a:avLst>
          </a:prstGeom>
          <a:solidFill>
            <a:srgbClr val="E9F0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4" name="Picture 23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257010" y="3431034"/>
            <a:ext cx="243830" cy="243830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9175750" y="3873649"/>
            <a:ext cx="1016000" cy="31750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2500"/>
              </a:lnSpc>
            </a:pPr>
            <a:r>
              <a:rPr sz="2000" b="1" i="0">
                <a:solidFill>
                  <a:srgbClr val="10202B"/>
                </a:solidFill>
                <a:latin typeface="Space Grotesk"/>
                <a:ea typeface="PingFang SC"/>
              </a:rPr>
              <a:t>数据打通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175750" y="4283859"/>
            <a:ext cx="2235708" cy="55117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ts val="2170"/>
              </a:lnSpc>
            </a:pPr>
            <a:r>
              <a:rPr sz="1400" b="0" i="0">
                <a:solidFill>
                  <a:srgbClr val="4F5F6A"/>
                </a:solidFill>
                <a:latin typeface="Manrope"/>
                <a:ea typeface="PingFang SC"/>
              </a:rPr>
              <a:t>三渠道数据统一沉淀为会员资产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11200" y="6477665"/>
            <a:ext cx="129084" cy="14732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1160"/>
              </a:lnSpc>
            </a:pPr>
            <a:r>
              <a:rPr sz="800" b="1" i="0">
                <a:solidFill>
                  <a:srgbClr val="0B7368"/>
                </a:solidFill>
                <a:latin typeface="Manrope"/>
                <a:ea typeface="PingFang SC"/>
              </a:rPr>
              <a:t>08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711200" y="279400"/>
            <a:ext cx="1320800" cy="223490"/>
          </a:xfrm>
          <a:prstGeom prst="roundRect">
            <a:avLst>
              <a:gd name="adj" fmla="val 50000"/>
            </a:avLst>
          </a:prstGeom>
          <a:solidFill>
            <a:srgbClr val="E9F0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12800" y="313055"/>
            <a:ext cx="1117600" cy="14732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1160"/>
              </a:lnSpc>
            </a:pPr>
            <a:r>
              <a:rPr sz="800" b="1" i="0">
                <a:solidFill>
                  <a:srgbClr val="12303D"/>
                </a:solidFill>
                <a:latin typeface="Manrope"/>
                <a:ea typeface="PingFang SC"/>
              </a:rPr>
              <a:t>焙茶燕麦拿铁新品上市推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11200" y="804545"/>
            <a:ext cx="609600" cy="22098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1739"/>
              </a:lnSpc>
            </a:pPr>
            <a:r>
              <a:rPr sz="1200" b="1" i="0">
                <a:solidFill>
                  <a:srgbClr val="0B7368"/>
                </a:solidFill>
                <a:latin typeface="Manrope"/>
                <a:ea typeface="PingFang SC"/>
              </a:rPr>
              <a:t>预算分配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11200" y="1132185"/>
            <a:ext cx="8005614" cy="43815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3450"/>
              </a:lnSpc>
            </a:pPr>
            <a:r>
              <a:rPr sz="3000" b="1" i="0">
                <a:solidFill>
                  <a:srgbClr val="0B7368"/>
                </a:solidFill>
                <a:latin typeface="Space Grotesk"/>
                <a:ea typeface="PingFang SC"/>
              </a:rPr>
              <a:t>社交媒体占 45%</a:t>
            </a:r>
            <a:r>
              <a:rPr sz="3000" b="1" i="0">
                <a:solidFill>
                  <a:srgbClr val="10202B"/>
                </a:solidFill>
                <a:latin typeface="Space Grotesk"/>
                <a:ea typeface="PingFang SC"/>
              </a:rPr>
              <a:t>，是 30 万元预算中最大的一项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11200" y="1639868"/>
            <a:ext cx="4603750" cy="267018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2102"/>
              </a:lnSpc>
            </a:pPr>
            <a:r>
              <a:rPr sz="1450" b="0" i="0">
                <a:solidFill>
                  <a:srgbClr val="4F5F6A"/>
                </a:solidFill>
                <a:latin typeface="Manrope"/>
                <a:ea typeface="PingFang SC"/>
              </a:rPr>
              <a:t>三渠道各司其职，转化侧倾斜，另预留弹性空间机动调配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11200" y="2199918"/>
            <a:ext cx="2033984" cy="23114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1820"/>
              </a:lnSpc>
            </a:pPr>
            <a:r>
              <a:rPr sz="1400" b="1" i="0">
                <a:solidFill>
                  <a:srgbClr val="22323C"/>
                </a:solidFill>
                <a:latin typeface="Manrope"/>
                <a:ea typeface="PingFang SC"/>
              </a:rPr>
              <a:t>30 万元预算分配（万元）</a:t>
            </a:r>
          </a:p>
        </p:txBody>
      </p:sp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1200" y="2516138"/>
            <a:ext cx="3889821" cy="3333502"/>
          </a:xfrm>
          <a:prstGeom prst="rect">
            <a:avLst/>
          </a:prstGeom>
        </p:spPr>
      </p:pic>
      <p:sp>
        <p:nvSpPr>
          <p:cNvPr id="9" name="Rounded Rectangle 8"/>
          <p:cNvSpPr/>
          <p:nvPr/>
        </p:nvSpPr>
        <p:spPr>
          <a:xfrm>
            <a:off x="4855021" y="3815854"/>
            <a:ext cx="127000" cy="127000"/>
          </a:xfrm>
          <a:prstGeom prst="roundRect">
            <a:avLst>
              <a:gd name="adj" fmla="val 25000"/>
            </a:avLst>
          </a:prstGeom>
          <a:solidFill>
            <a:srgbClr val="0B73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058221" y="3776494"/>
            <a:ext cx="660400" cy="21463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1689"/>
              </a:lnSpc>
            </a:pPr>
            <a:r>
              <a:rPr sz="1300" b="0" i="0">
                <a:solidFill>
                  <a:srgbClr val="22323C"/>
                </a:solidFill>
                <a:latin typeface="Manrope"/>
                <a:ea typeface="PingFang SC"/>
              </a:rPr>
              <a:t>社交媒体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794821" y="3776494"/>
            <a:ext cx="645418" cy="21463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1689"/>
              </a:lnSpc>
            </a:pPr>
            <a:r>
              <a:rPr sz="1300" b="1" i="0">
                <a:solidFill>
                  <a:srgbClr val="22323C"/>
                </a:solidFill>
                <a:latin typeface="Manrope"/>
                <a:ea typeface="PingFang SC"/>
              </a:rPr>
              <a:t>13.5万元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16439" y="3776494"/>
            <a:ext cx="341561" cy="21463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1689"/>
              </a:lnSpc>
            </a:pPr>
            <a:r>
              <a:rPr sz="1300" b="0" i="0">
                <a:solidFill>
                  <a:srgbClr val="22323C">
                    <a:alpha val="70000"/>
                  </a:srgbClr>
                </a:solidFill>
                <a:latin typeface="Manrope"/>
                <a:ea typeface="PingFang SC"/>
              </a:rPr>
              <a:t>45%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855021" y="4119364"/>
            <a:ext cx="127000" cy="127000"/>
          </a:xfrm>
          <a:prstGeom prst="roundRect">
            <a:avLst>
              <a:gd name="adj" fmla="val 25000"/>
            </a:avLst>
          </a:prstGeom>
          <a:solidFill>
            <a:srgbClr val="1230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5058221" y="4080004"/>
            <a:ext cx="660400" cy="21463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1689"/>
              </a:lnSpc>
            </a:pPr>
            <a:r>
              <a:rPr sz="1300" b="0" i="0">
                <a:solidFill>
                  <a:srgbClr val="22323C"/>
                </a:solidFill>
                <a:latin typeface="Manrope"/>
                <a:ea typeface="PingFang SC"/>
              </a:rPr>
              <a:t>门店活动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794821" y="4080004"/>
            <a:ext cx="562421" cy="21463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1689"/>
              </a:lnSpc>
            </a:pPr>
            <a:r>
              <a:rPr sz="1300" b="1" i="0">
                <a:solidFill>
                  <a:srgbClr val="22323C"/>
                </a:solidFill>
                <a:latin typeface="Manrope"/>
                <a:ea typeface="PingFang SC"/>
              </a:rPr>
              <a:t>7.5万元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33443" y="4080004"/>
            <a:ext cx="338336" cy="21463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1689"/>
              </a:lnSpc>
            </a:pPr>
            <a:r>
              <a:rPr sz="1300" b="0" i="0">
                <a:solidFill>
                  <a:srgbClr val="22323C">
                    <a:alpha val="70000"/>
                  </a:srgbClr>
                </a:solidFill>
                <a:latin typeface="Manrope"/>
                <a:ea typeface="PingFang SC"/>
              </a:rPr>
              <a:t>25%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855021" y="4422874"/>
            <a:ext cx="127000" cy="127000"/>
          </a:xfrm>
          <a:prstGeom prst="roundRect">
            <a:avLst>
              <a:gd name="adj" fmla="val 25000"/>
            </a:avLst>
          </a:prstGeom>
          <a:solidFill>
            <a:srgbClr val="F2B13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5058221" y="4383514"/>
            <a:ext cx="660400" cy="21463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1689"/>
              </a:lnSpc>
            </a:pPr>
            <a:r>
              <a:rPr sz="1300" b="0" i="0">
                <a:solidFill>
                  <a:srgbClr val="22323C"/>
                </a:solidFill>
                <a:latin typeface="Manrope"/>
                <a:ea typeface="PingFang SC"/>
              </a:rPr>
              <a:t>外卖平台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794821" y="4383514"/>
            <a:ext cx="432842" cy="21463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1689"/>
              </a:lnSpc>
            </a:pPr>
            <a:r>
              <a:rPr sz="1300" b="1" i="0">
                <a:solidFill>
                  <a:srgbClr val="22323C"/>
                </a:solidFill>
                <a:latin typeface="Manrope"/>
                <a:ea typeface="PingFang SC"/>
              </a:rPr>
              <a:t>9万元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3863" y="4383514"/>
            <a:ext cx="340866" cy="21463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1689"/>
              </a:lnSpc>
            </a:pPr>
            <a:r>
              <a:rPr sz="1300" b="0" i="0">
                <a:solidFill>
                  <a:srgbClr val="22323C">
                    <a:alpha val="70000"/>
                  </a:srgbClr>
                </a:solidFill>
                <a:latin typeface="Manrope"/>
                <a:ea typeface="PingFang SC"/>
              </a:rPr>
              <a:t>30%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7162800" y="2196108"/>
            <a:ext cx="4318000" cy="1116211"/>
          </a:xfrm>
          <a:prstGeom prst="roundRect">
            <a:avLst>
              <a:gd name="adj" fmla="val 7964"/>
            </a:avLst>
          </a:prstGeom>
          <a:solidFill>
            <a:srgbClr val="F4F7F8"/>
          </a:solidFill>
          <a:ln w="6350">
            <a:solidFill>
              <a:srgbClr val="E6ED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7372350" y="2330400"/>
            <a:ext cx="1142206" cy="35560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2800"/>
              </a:lnSpc>
            </a:pPr>
            <a:r>
              <a:rPr sz="2800" b="1" i="0">
                <a:solidFill>
                  <a:srgbClr val="0B7368"/>
                </a:solidFill>
                <a:latin typeface="Space Grotesk"/>
                <a:ea typeface="PingFang SC"/>
              </a:rPr>
              <a:t>13.5 万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372350" y="2707273"/>
            <a:ext cx="1079351" cy="248602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1957"/>
              </a:lnSpc>
            </a:pPr>
            <a:r>
              <a:rPr sz="1350" b="1" i="0">
                <a:solidFill>
                  <a:srgbClr val="10202B"/>
                </a:solidFill>
                <a:latin typeface="Manrope"/>
                <a:ea typeface="PingFang SC"/>
              </a:rPr>
              <a:t>社交媒体 45%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372350" y="3005395"/>
            <a:ext cx="2336800" cy="211772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1667"/>
              </a:lnSpc>
            </a:pPr>
            <a:r>
              <a:rPr sz="1150" b="0" i="0">
                <a:solidFill>
                  <a:srgbClr val="4F5F6A"/>
                </a:solidFill>
                <a:latin typeface="Manrope"/>
                <a:ea typeface="PingFang SC"/>
              </a:rPr>
              <a:t>内容制作与达人投放，负责种草破圈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7162800" y="3464719"/>
            <a:ext cx="4318000" cy="1116261"/>
          </a:xfrm>
          <a:prstGeom prst="roundRect">
            <a:avLst>
              <a:gd name="adj" fmla="val 7964"/>
            </a:avLst>
          </a:prstGeom>
          <a:solidFill>
            <a:srgbClr val="F4F7F8"/>
          </a:solidFill>
          <a:ln w="6350">
            <a:solidFill>
              <a:srgbClr val="E6ED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7372350" y="3599011"/>
            <a:ext cx="938113" cy="35560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2800"/>
              </a:lnSpc>
            </a:pPr>
            <a:r>
              <a:rPr sz="2800" b="1" i="0">
                <a:solidFill>
                  <a:srgbClr val="0B7368"/>
                </a:solidFill>
                <a:latin typeface="Space Grotesk"/>
                <a:ea typeface="PingFang SC"/>
              </a:rPr>
              <a:t>7.5 万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372350" y="3975884"/>
            <a:ext cx="1077069" cy="248602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1957"/>
              </a:lnSpc>
            </a:pPr>
            <a:r>
              <a:rPr sz="1350" b="1" i="0">
                <a:solidFill>
                  <a:srgbClr val="10202B"/>
                </a:solidFill>
                <a:latin typeface="Manrope"/>
                <a:ea typeface="PingFang SC"/>
              </a:rPr>
              <a:t>门店活动 25%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372350" y="4274006"/>
            <a:ext cx="2482850" cy="211772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1667"/>
              </a:lnSpc>
            </a:pPr>
            <a:r>
              <a:rPr sz="1150" b="0" i="0">
                <a:solidFill>
                  <a:srgbClr val="4F5F6A"/>
                </a:solidFill>
                <a:latin typeface="Manrope"/>
                <a:ea typeface="PingFang SC"/>
              </a:rPr>
              <a:t>主题物料、试饮与现场活动，营造体验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7162800" y="4733379"/>
            <a:ext cx="4318000" cy="1116261"/>
          </a:xfrm>
          <a:prstGeom prst="roundRect">
            <a:avLst>
              <a:gd name="adj" fmla="val 7964"/>
            </a:avLst>
          </a:prstGeom>
          <a:solidFill>
            <a:srgbClr val="F4F7F8"/>
          </a:solidFill>
          <a:ln w="6350">
            <a:solidFill>
              <a:srgbClr val="E6ED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7372350" y="4867672"/>
            <a:ext cx="665708" cy="35560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2800"/>
              </a:lnSpc>
            </a:pPr>
            <a:r>
              <a:rPr sz="2800" b="1" i="0">
                <a:solidFill>
                  <a:srgbClr val="0B7368"/>
                </a:solidFill>
                <a:latin typeface="Space Grotesk"/>
                <a:ea typeface="PingFang SC"/>
              </a:rPr>
              <a:t>9 万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7372350" y="5244544"/>
            <a:ext cx="1086991" cy="248602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1957"/>
              </a:lnSpc>
            </a:pPr>
            <a:r>
              <a:rPr sz="1350" b="1" i="0">
                <a:solidFill>
                  <a:srgbClr val="10202B"/>
                </a:solidFill>
                <a:latin typeface="Manrope"/>
                <a:ea typeface="PingFang SC"/>
              </a:rPr>
              <a:t>外卖平台 30%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7372350" y="5542667"/>
            <a:ext cx="2044700" cy="211772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1667"/>
              </a:lnSpc>
            </a:pPr>
            <a:r>
              <a:rPr sz="1150" b="0" i="0">
                <a:solidFill>
                  <a:srgbClr val="4F5F6A"/>
                </a:solidFill>
                <a:latin typeface="Manrope"/>
                <a:ea typeface="PingFang SC"/>
              </a:rPr>
              <a:t>推广位与首单券补贴，承接转化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711200" y="5968385"/>
            <a:ext cx="4617938" cy="22098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1739"/>
              </a:lnSpc>
            </a:pPr>
            <a:r>
              <a:rPr sz="1200" b="0" i="0">
                <a:solidFill>
                  <a:srgbClr val="5E6C77"/>
                </a:solidFill>
                <a:latin typeface="Manrope"/>
                <a:ea typeface="PingFang SC"/>
              </a:rPr>
              <a:t>另预留约 10% 弹性空间，在社交媒体与外卖间机动调配（规划假设）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711200" y="6477665"/>
            <a:ext cx="130026" cy="14732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1160"/>
              </a:lnSpc>
            </a:pPr>
            <a:r>
              <a:rPr sz="800" b="1" i="0">
                <a:solidFill>
                  <a:srgbClr val="0B7368"/>
                </a:solidFill>
                <a:latin typeface="Manrope"/>
                <a:ea typeface="PingFang SC"/>
              </a:rPr>
              <a:t>09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711200" y="279400"/>
            <a:ext cx="1320800" cy="223490"/>
          </a:xfrm>
          <a:prstGeom prst="roundRect">
            <a:avLst>
              <a:gd name="adj" fmla="val 50000"/>
            </a:avLst>
          </a:prstGeom>
          <a:solidFill>
            <a:srgbClr val="E9F0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12800" y="313055"/>
            <a:ext cx="1117600" cy="14732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1160"/>
              </a:lnSpc>
            </a:pPr>
            <a:r>
              <a:rPr sz="800" b="1" i="0">
                <a:solidFill>
                  <a:srgbClr val="12303D"/>
                </a:solidFill>
                <a:latin typeface="Manrope"/>
                <a:ea typeface="PingFang SC"/>
              </a:rPr>
              <a:t>焙茶燕麦拿铁新品上市推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11200" y="804545"/>
            <a:ext cx="573980" cy="22098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1739"/>
              </a:lnSpc>
            </a:pPr>
            <a:r>
              <a:rPr sz="1200" b="1" i="0">
                <a:solidFill>
                  <a:srgbClr val="0B7368"/>
                </a:solidFill>
                <a:latin typeface="Manrope"/>
                <a:ea typeface="PingFang SC"/>
              </a:rPr>
              <a:t>KPI 测算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11200" y="1132185"/>
            <a:ext cx="7405142" cy="43815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3450"/>
              </a:lnSpc>
            </a:pPr>
            <a:r>
              <a:rPr sz="3000" b="1" i="0">
                <a:solidFill>
                  <a:srgbClr val="10202B"/>
                </a:solidFill>
                <a:latin typeface="Space Grotesk"/>
                <a:ea typeface="PingFang SC"/>
              </a:rPr>
              <a:t>达成 2 万杯的关键：会员招募 5,000 人漏斗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11200" y="1639868"/>
            <a:ext cx="4419600" cy="267018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2102"/>
              </a:lnSpc>
            </a:pPr>
            <a:r>
              <a:rPr sz="1450" b="0" i="0">
                <a:solidFill>
                  <a:srgbClr val="4F5F6A"/>
                </a:solidFill>
                <a:latin typeface="Manrope"/>
                <a:ea typeface="PingFang SC"/>
              </a:rPr>
              <a:t>从曝光到复购，四层漏斗逐级测算，全部基于规划假设</a:t>
            </a:r>
          </a:p>
        </p:txBody>
      </p:sp>
      <p:sp>
        <p:nvSpPr>
          <p:cNvPr id="7" name="Rectangle 6"/>
          <p:cNvSpPr/>
          <p:nvPr/>
        </p:nvSpPr>
        <p:spPr>
          <a:xfrm>
            <a:off x="711200" y="3171329"/>
            <a:ext cx="2540000" cy="179700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711200" y="3171329"/>
            <a:ext cx="2540000" cy="25400"/>
          </a:xfrm>
          <a:prstGeom prst="rect">
            <a:avLst/>
          </a:prstGeom>
          <a:solidFill>
            <a:srgbClr val="0B73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711200" y="3377704"/>
            <a:ext cx="381000" cy="271760"/>
          </a:xfrm>
          <a:prstGeom prst="roundRect">
            <a:avLst>
              <a:gd name="adj" fmla="val 50000"/>
            </a:avLst>
          </a:prstGeom>
          <a:solidFill>
            <a:srgbClr val="0B73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25500" y="3394849"/>
            <a:ext cx="152400" cy="22098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1739"/>
              </a:lnSpc>
            </a:pPr>
            <a:r>
              <a:rPr sz="1200" b="1" i="0">
                <a:solidFill>
                  <a:srgbClr val="FFFFFF"/>
                </a:solidFill>
                <a:latin typeface="Manrope"/>
                <a:ea typeface="PingFang SC"/>
              </a:rPr>
              <a:t>①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11200" y="3766939"/>
            <a:ext cx="1206500" cy="301625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2375"/>
              </a:lnSpc>
            </a:pPr>
            <a:r>
              <a:rPr sz="1900" b="1" i="0">
                <a:solidFill>
                  <a:srgbClr val="10202B"/>
                </a:solidFill>
                <a:latin typeface="Space Grotesk"/>
                <a:ea typeface="PingFang SC"/>
              </a:rPr>
              <a:t>曝光与种草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11200" y="4123174"/>
            <a:ext cx="2717800" cy="82675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ts val="2170"/>
              </a:lnSpc>
            </a:pPr>
            <a:r>
              <a:rPr sz="1400" b="0" i="0">
                <a:solidFill>
                  <a:srgbClr val="4F5F6A"/>
                </a:solidFill>
                <a:latin typeface="Manrope"/>
                <a:ea typeface="PingFang SC"/>
              </a:rPr>
              <a:t>假设全渠道曝光 1,000 万人次，互动到到店意愿转化约 2%（规划假设）</a:t>
            </a:r>
          </a:p>
        </p:txBody>
      </p:sp>
      <p:sp>
        <p:nvSpPr>
          <p:cNvPr id="13" name="Rectangle 12"/>
          <p:cNvSpPr/>
          <p:nvPr/>
        </p:nvSpPr>
        <p:spPr>
          <a:xfrm>
            <a:off x="3454400" y="3171329"/>
            <a:ext cx="2540000" cy="179700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3454400" y="3171329"/>
            <a:ext cx="2540000" cy="25400"/>
          </a:xfrm>
          <a:prstGeom prst="rect">
            <a:avLst/>
          </a:prstGeom>
          <a:solidFill>
            <a:srgbClr val="0B73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ounded Rectangle 14"/>
          <p:cNvSpPr/>
          <p:nvPr/>
        </p:nvSpPr>
        <p:spPr>
          <a:xfrm>
            <a:off x="3454400" y="3377704"/>
            <a:ext cx="381000" cy="271760"/>
          </a:xfrm>
          <a:prstGeom prst="roundRect">
            <a:avLst>
              <a:gd name="adj" fmla="val 50000"/>
            </a:avLst>
          </a:prstGeom>
          <a:solidFill>
            <a:srgbClr val="0B73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3568700" y="3394849"/>
            <a:ext cx="152400" cy="22098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1739"/>
              </a:lnSpc>
            </a:pPr>
            <a:r>
              <a:rPr sz="1200" b="1" i="0">
                <a:solidFill>
                  <a:srgbClr val="FFFFFF"/>
                </a:solidFill>
                <a:latin typeface="Manrope"/>
                <a:ea typeface="PingFang SC"/>
              </a:rPr>
              <a:t>②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454400" y="3766939"/>
            <a:ext cx="1206500" cy="301625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2375"/>
              </a:lnSpc>
            </a:pPr>
            <a:r>
              <a:rPr sz="1900" b="1" i="0">
                <a:solidFill>
                  <a:srgbClr val="10202B"/>
                </a:solidFill>
                <a:latin typeface="Space Grotesk"/>
                <a:ea typeface="PingFang SC"/>
              </a:rPr>
              <a:t>到店与下单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454400" y="4123174"/>
            <a:ext cx="2717800" cy="82675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ts val="2170"/>
              </a:lnSpc>
            </a:pPr>
            <a:r>
              <a:rPr sz="1400" b="0" i="0">
                <a:solidFill>
                  <a:srgbClr val="4F5F6A"/>
                </a:solidFill>
                <a:latin typeface="Manrope"/>
                <a:ea typeface="PingFang SC"/>
              </a:rPr>
              <a:t>到店及下单约 4 万人次，末次优惠按 50% 转化率对应 2 万杯目标</a:t>
            </a:r>
          </a:p>
        </p:txBody>
      </p:sp>
      <p:sp>
        <p:nvSpPr>
          <p:cNvPr id="19" name="Rectangle 18"/>
          <p:cNvSpPr/>
          <p:nvPr/>
        </p:nvSpPr>
        <p:spPr>
          <a:xfrm>
            <a:off x="6197600" y="3309144"/>
            <a:ext cx="2540000" cy="152142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6197600" y="3309144"/>
            <a:ext cx="2540000" cy="25400"/>
          </a:xfrm>
          <a:prstGeom prst="rect">
            <a:avLst/>
          </a:prstGeom>
          <a:solidFill>
            <a:srgbClr val="0B73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ounded Rectangle 20"/>
          <p:cNvSpPr/>
          <p:nvPr/>
        </p:nvSpPr>
        <p:spPr>
          <a:xfrm>
            <a:off x="6197600" y="3515519"/>
            <a:ext cx="381000" cy="271760"/>
          </a:xfrm>
          <a:prstGeom prst="roundRect">
            <a:avLst>
              <a:gd name="adj" fmla="val 50000"/>
            </a:avLst>
          </a:prstGeom>
          <a:solidFill>
            <a:srgbClr val="0B73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11900" y="3532664"/>
            <a:ext cx="152400" cy="22098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1739"/>
              </a:lnSpc>
            </a:pPr>
            <a:r>
              <a:rPr sz="1200" b="1" i="0">
                <a:solidFill>
                  <a:srgbClr val="FFFFFF"/>
                </a:solidFill>
                <a:latin typeface="Manrope"/>
                <a:ea typeface="PingFang SC"/>
              </a:rPr>
              <a:t>③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197600" y="3904754"/>
            <a:ext cx="965200" cy="301625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2375"/>
              </a:lnSpc>
            </a:pPr>
            <a:r>
              <a:rPr sz="1900" b="1" i="0">
                <a:solidFill>
                  <a:srgbClr val="10202B"/>
                </a:solidFill>
                <a:latin typeface="Space Grotesk"/>
                <a:ea typeface="PingFang SC"/>
              </a:rPr>
              <a:t>会员招募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197600" y="4260989"/>
            <a:ext cx="2717800" cy="55117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ts val="2170"/>
              </a:lnSpc>
            </a:pPr>
            <a:r>
              <a:rPr sz="1400" b="0" i="0">
                <a:solidFill>
                  <a:srgbClr val="4F5F6A"/>
                </a:solidFill>
                <a:latin typeface="Manrope"/>
                <a:ea typeface="PingFang SC"/>
              </a:rPr>
              <a:t>下单时点入会赠券，按 12.5% 入会率达成 5,000 名会员</a:t>
            </a:r>
          </a:p>
        </p:txBody>
      </p:sp>
      <p:sp>
        <p:nvSpPr>
          <p:cNvPr id="25" name="Rectangle 24"/>
          <p:cNvSpPr/>
          <p:nvPr/>
        </p:nvSpPr>
        <p:spPr>
          <a:xfrm>
            <a:off x="8940800" y="3309144"/>
            <a:ext cx="2540000" cy="152142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8940800" y="3309144"/>
            <a:ext cx="2540000" cy="25400"/>
          </a:xfrm>
          <a:prstGeom prst="rect">
            <a:avLst/>
          </a:prstGeom>
          <a:solidFill>
            <a:srgbClr val="0B73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ounded Rectangle 26"/>
          <p:cNvSpPr/>
          <p:nvPr/>
        </p:nvSpPr>
        <p:spPr>
          <a:xfrm>
            <a:off x="8940800" y="3515519"/>
            <a:ext cx="381000" cy="271760"/>
          </a:xfrm>
          <a:prstGeom prst="roundRect">
            <a:avLst>
              <a:gd name="adj" fmla="val 50000"/>
            </a:avLst>
          </a:prstGeom>
          <a:solidFill>
            <a:srgbClr val="0B73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9055100" y="3532664"/>
            <a:ext cx="152400" cy="22098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1739"/>
              </a:lnSpc>
            </a:pPr>
            <a:r>
              <a:rPr sz="1200" b="1" i="0">
                <a:solidFill>
                  <a:srgbClr val="FFFFFF"/>
                </a:solidFill>
                <a:latin typeface="Manrope"/>
                <a:ea typeface="PingFang SC"/>
              </a:rPr>
              <a:t>④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940800" y="3904754"/>
            <a:ext cx="965200" cy="301625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2375"/>
              </a:lnSpc>
            </a:pPr>
            <a:r>
              <a:rPr sz="1900" b="1" i="0">
                <a:solidFill>
                  <a:srgbClr val="10202B"/>
                </a:solidFill>
                <a:latin typeface="Space Grotesk"/>
                <a:ea typeface="PingFang SC"/>
              </a:rPr>
              <a:t>复购长尾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8940800" y="4260989"/>
            <a:ext cx="2717800" cy="55117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ts val="2170"/>
              </a:lnSpc>
            </a:pPr>
            <a:r>
              <a:rPr sz="1400" b="0" i="0">
                <a:solidFill>
                  <a:srgbClr val="4F5F6A"/>
                </a:solidFill>
                <a:latin typeface="Manrope"/>
                <a:ea typeface="PingFang SC"/>
              </a:rPr>
              <a:t>依托会员券包拉动复购，第二个月起贡献持续杯量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711200" y="6477665"/>
            <a:ext cx="111373" cy="14732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1160"/>
              </a:lnSpc>
            </a:pPr>
            <a:r>
              <a:rPr sz="800" b="1" i="0">
                <a:solidFill>
                  <a:srgbClr val="0B7368"/>
                </a:solidFill>
                <a:latin typeface="Manrope"/>
                <a:ea typeface="PingFang SC"/>
              </a:rPr>
              <a:t>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711200" y="279400"/>
            <a:ext cx="1320800" cy="223490"/>
          </a:xfrm>
          <a:prstGeom prst="roundRect">
            <a:avLst>
              <a:gd name="adj" fmla="val 50000"/>
            </a:avLst>
          </a:prstGeom>
          <a:solidFill>
            <a:srgbClr val="E9F0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12800" y="313055"/>
            <a:ext cx="1117600" cy="14732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1160"/>
              </a:lnSpc>
            </a:pPr>
            <a:r>
              <a:rPr sz="800" b="1" i="0">
                <a:solidFill>
                  <a:srgbClr val="12303D"/>
                </a:solidFill>
                <a:latin typeface="Manrope"/>
                <a:ea typeface="PingFang SC"/>
              </a:rPr>
              <a:t>焙茶燕麦拿铁新品上市推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11200" y="804545"/>
            <a:ext cx="499269" cy="22098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1739"/>
              </a:lnSpc>
            </a:pPr>
            <a:r>
              <a:rPr sz="1200" b="1" i="0">
                <a:solidFill>
                  <a:srgbClr val="0B7368"/>
                </a:solidFill>
                <a:latin typeface="Manrope"/>
                <a:ea typeface="PingFang SC"/>
              </a:rPr>
              <a:t>第 11 页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11200" y="1132185"/>
            <a:ext cx="6762006" cy="43815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3450"/>
              </a:lnSpc>
            </a:pPr>
            <a:r>
              <a:rPr sz="3000" b="1" i="0">
                <a:solidFill>
                  <a:srgbClr val="10202B"/>
                </a:solidFill>
                <a:latin typeface="Space Grotesk"/>
                <a:ea typeface="PingFang SC"/>
              </a:rPr>
              <a:t>KPI 与风险管理：数据周报制，及时调仓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11200" y="1639868"/>
            <a:ext cx="4603750" cy="267018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2102"/>
              </a:lnSpc>
            </a:pPr>
            <a:r>
              <a:rPr sz="1450" b="0" i="0">
                <a:solidFill>
                  <a:srgbClr val="4F5F6A"/>
                </a:solidFill>
                <a:latin typeface="Manrope"/>
                <a:ea typeface="PingFang SC"/>
              </a:rPr>
              <a:t>核心指标按周追踪，风险预案先行，预算随数据动态调整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11200" y="2831604"/>
            <a:ext cx="2540000" cy="2540000"/>
          </a:xfrm>
          <a:prstGeom prst="roundRect">
            <a:avLst>
              <a:gd name="adj" fmla="val 3500"/>
            </a:avLst>
          </a:prstGeom>
          <a:solidFill>
            <a:srgbClr val="F4F7F8"/>
          </a:solidFill>
          <a:ln w="6350">
            <a:solidFill>
              <a:srgbClr val="E6ED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946150" y="3211959"/>
            <a:ext cx="406400" cy="406400"/>
          </a:xfrm>
          <a:prstGeom prst="roundRect">
            <a:avLst>
              <a:gd name="adj" fmla="val 25000"/>
            </a:avLst>
          </a:prstGeom>
          <a:solidFill>
            <a:srgbClr val="E9F0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7410" y="3293219"/>
            <a:ext cx="243830" cy="24383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946150" y="3735834"/>
            <a:ext cx="952004" cy="31750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2500"/>
              </a:lnSpc>
            </a:pPr>
            <a:r>
              <a:rPr sz="2000" b="1" i="0">
                <a:solidFill>
                  <a:srgbClr val="10202B"/>
                </a:solidFill>
                <a:latin typeface="Space Grotesk"/>
                <a:ea typeface="PingFang SC"/>
              </a:rPr>
              <a:t>核心 KPI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46150" y="4146044"/>
            <a:ext cx="2235708" cy="82675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ts val="2170"/>
              </a:lnSpc>
            </a:pPr>
            <a:r>
              <a:rPr sz="1400" b="0" i="0">
                <a:solidFill>
                  <a:srgbClr val="4F5F6A"/>
                </a:solidFill>
                <a:latin typeface="Manrope"/>
                <a:ea typeface="PingFang SC"/>
              </a:rPr>
              <a:t>6 周销量 2 万杯、新增会员 5,000 人，按周追踪进度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3454400" y="2831604"/>
            <a:ext cx="2540000" cy="2540000"/>
          </a:xfrm>
          <a:prstGeom prst="roundRect">
            <a:avLst>
              <a:gd name="adj" fmla="val 3500"/>
            </a:avLst>
          </a:prstGeom>
          <a:solidFill>
            <a:srgbClr val="F4F7F8"/>
          </a:solidFill>
          <a:ln w="6350">
            <a:solidFill>
              <a:srgbClr val="E6ED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3689350" y="3349774"/>
            <a:ext cx="406400" cy="406400"/>
          </a:xfrm>
          <a:prstGeom prst="roundRect">
            <a:avLst>
              <a:gd name="adj" fmla="val 25000"/>
            </a:avLst>
          </a:prstGeom>
          <a:solidFill>
            <a:srgbClr val="E9F0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4" name="Picture 1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70610" y="3431034"/>
            <a:ext cx="243830" cy="243830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3689350" y="3873649"/>
            <a:ext cx="1016000" cy="31750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2500"/>
              </a:lnSpc>
            </a:pPr>
            <a:r>
              <a:rPr sz="2000" b="1" i="0">
                <a:solidFill>
                  <a:srgbClr val="10202B"/>
                </a:solidFill>
                <a:latin typeface="Space Grotesk"/>
                <a:ea typeface="PingFang SC"/>
              </a:rPr>
              <a:t>过程指标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689350" y="4283859"/>
            <a:ext cx="2235708" cy="55117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ts val="2170"/>
              </a:lnSpc>
            </a:pPr>
            <a:r>
              <a:rPr sz="1400" b="0" i="0">
                <a:solidFill>
                  <a:srgbClr val="4F5F6A"/>
                </a:solidFill>
                <a:latin typeface="Manrope"/>
                <a:ea typeface="PingFang SC"/>
              </a:rPr>
              <a:t>曝光、互动率、核销率、入会率分渠道考核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197600" y="2831604"/>
            <a:ext cx="2540000" cy="2540000"/>
          </a:xfrm>
          <a:prstGeom prst="roundRect">
            <a:avLst>
              <a:gd name="adj" fmla="val 3500"/>
            </a:avLst>
          </a:prstGeom>
          <a:solidFill>
            <a:srgbClr val="F4F7F8"/>
          </a:solidFill>
          <a:ln w="6350">
            <a:solidFill>
              <a:srgbClr val="E6ED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ounded Rectangle 17"/>
          <p:cNvSpPr/>
          <p:nvPr/>
        </p:nvSpPr>
        <p:spPr>
          <a:xfrm>
            <a:off x="6432550" y="3349774"/>
            <a:ext cx="406400" cy="406400"/>
          </a:xfrm>
          <a:prstGeom prst="roundRect">
            <a:avLst>
              <a:gd name="adj" fmla="val 25000"/>
            </a:avLst>
          </a:prstGeom>
          <a:solidFill>
            <a:srgbClr val="E9F0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9" name="Picture 18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13810" y="3431034"/>
            <a:ext cx="243830" cy="243830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6432550" y="3873649"/>
            <a:ext cx="1016000" cy="31750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2500"/>
              </a:lnSpc>
            </a:pPr>
            <a:r>
              <a:rPr sz="2000" b="1" i="0">
                <a:solidFill>
                  <a:srgbClr val="10202B"/>
                </a:solidFill>
                <a:latin typeface="Space Grotesk"/>
                <a:ea typeface="PingFang SC"/>
              </a:rPr>
              <a:t>风险预案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432550" y="4283859"/>
            <a:ext cx="2235708" cy="55117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ts val="2170"/>
              </a:lnSpc>
            </a:pPr>
            <a:r>
              <a:rPr sz="1400" b="0" i="0">
                <a:solidFill>
                  <a:srgbClr val="4F5F6A"/>
                </a:solidFill>
                <a:latin typeface="Manrope"/>
                <a:ea typeface="PingFang SC"/>
              </a:rPr>
              <a:t>热度不及预期即追加社交投放并调整券力度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8940800" y="2831604"/>
            <a:ext cx="2540000" cy="2540000"/>
          </a:xfrm>
          <a:prstGeom prst="roundRect">
            <a:avLst>
              <a:gd name="adj" fmla="val 3500"/>
            </a:avLst>
          </a:prstGeom>
          <a:solidFill>
            <a:srgbClr val="F4F7F8"/>
          </a:solidFill>
          <a:ln w="6350">
            <a:solidFill>
              <a:srgbClr val="E6ED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ounded Rectangle 22"/>
          <p:cNvSpPr/>
          <p:nvPr/>
        </p:nvSpPr>
        <p:spPr>
          <a:xfrm>
            <a:off x="9175750" y="3349774"/>
            <a:ext cx="406400" cy="406400"/>
          </a:xfrm>
          <a:prstGeom prst="roundRect">
            <a:avLst>
              <a:gd name="adj" fmla="val 25000"/>
            </a:avLst>
          </a:prstGeom>
          <a:solidFill>
            <a:srgbClr val="E9F0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4" name="Picture 23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257010" y="3431034"/>
            <a:ext cx="243830" cy="243830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9175750" y="3873649"/>
            <a:ext cx="1016000" cy="31750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2500"/>
              </a:lnSpc>
            </a:pPr>
            <a:r>
              <a:rPr sz="2000" b="1" i="0">
                <a:solidFill>
                  <a:srgbClr val="10202B"/>
                </a:solidFill>
                <a:latin typeface="Space Grotesk"/>
                <a:ea typeface="PingFang SC"/>
              </a:rPr>
              <a:t>周度调仓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175750" y="4283859"/>
            <a:ext cx="2235708" cy="55117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ts val="2170"/>
              </a:lnSpc>
            </a:pPr>
            <a:r>
              <a:rPr sz="1400" b="0" i="0">
                <a:solidFill>
                  <a:srgbClr val="4F5F6A"/>
                </a:solidFill>
                <a:latin typeface="Manrope"/>
                <a:ea typeface="PingFang SC"/>
              </a:rPr>
              <a:t>每周末复盘，爆点周追加预算放大有效渠道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11200" y="6477665"/>
            <a:ext cx="89049" cy="14732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1160"/>
              </a:lnSpc>
            </a:pPr>
            <a:r>
              <a:rPr sz="800" b="1" i="0">
                <a:solidFill>
                  <a:srgbClr val="0B7368"/>
                </a:solidFill>
                <a:latin typeface="Manrope"/>
                <a:ea typeface="PingFang SC"/>
              </a:rPr>
              <a:t>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711200" y="279400"/>
            <a:ext cx="1320800" cy="223490"/>
          </a:xfrm>
          <a:prstGeom prst="roundRect">
            <a:avLst>
              <a:gd name="adj" fmla="val 50000"/>
            </a:avLst>
          </a:prstGeom>
          <a:solidFill>
            <a:srgbClr val="E9F0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12800" y="313055"/>
            <a:ext cx="1117600" cy="14732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1160"/>
              </a:lnSpc>
            </a:pPr>
            <a:r>
              <a:rPr sz="800" b="1" i="0">
                <a:solidFill>
                  <a:srgbClr val="12303D"/>
                </a:solidFill>
                <a:latin typeface="Manrope"/>
                <a:ea typeface="PingFang SC"/>
              </a:rPr>
              <a:t>焙茶燕麦拿铁新品上市推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11200" y="804545"/>
            <a:ext cx="304800" cy="22098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1739"/>
              </a:lnSpc>
            </a:pPr>
            <a:r>
              <a:rPr sz="1200" b="1" i="0">
                <a:solidFill>
                  <a:srgbClr val="0B7368"/>
                </a:solidFill>
                <a:latin typeface="Manrope"/>
                <a:ea typeface="PingFang SC"/>
              </a:rPr>
              <a:t>结尾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11200" y="1132185"/>
            <a:ext cx="6816130" cy="43815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3450"/>
              </a:lnSpc>
            </a:pPr>
            <a:r>
              <a:rPr sz="3000" b="1" i="0">
                <a:solidFill>
                  <a:srgbClr val="10202B"/>
                </a:solidFill>
                <a:latin typeface="Space Grotesk"/>
                <a:ea typeface="PingFang SC"/>
              </a:rPr>
              <a:t>请批准 30 万预算，按 6 周节奏启动上市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11200" y="1639868"/>
            <a:ext cx="4051300" cy="267018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2102"/>
              </a:lnSpc>
            </a:pPr>
            <a:r>
              <a:rPr sz="1450" b="0" i="0">
                <a:solidFill>
                  <a:srgbClr val="4F5F6A"/>
                </a:solidFill>
                <a:latin typeface="Manrope"/>
                <a:ea typeface="PingFang SC"/>
              </a:rPr>
              <a:t>趋势明确、路径清晰，现在正是焙茶待爆的窗口期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11200" y="2196108"/>
            <a:ext cx="10769600" cy="4001492"/>
          </a:xfrm>
          <a:prstGeom prst="roundRect">
            <a:avLst>
              <a:gd name="adj" fmla="val 2221"/>
            </a:avLst>
          </a:prstGeom>
          <a:solidFill>
            <a:srgbClr val="1230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990600" y="2730401"/>
            <a:ext cx="10210800" cy="45779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990600" y="3181846"/>
            <a:ext cx="10210800" cy="6350"/>
          </a:xfrm>
          <a:prstGeom prst="rect">
            <a:avLst/>
          </a:prstGeom>
          <a:solidFill>
            <a:srgbClr val="1B415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990600" y="2707541"/>
            <a:ext cx="965200" cy="349885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2755"/>
              </a:lnSpc>
            </a:pPr>
            <a:r>
              <a:rPr sz="1900" b="1" i="0">
                <a:solidFill>
                  <a:srgbClr val="F2F7F9"/>
                </a:solidFill>
                <a:latin typeface="Space Grotesk"/>
                <a:ea typeface="PingFang SC"/>
              </a:rPr>
              <a:t>趋势支撑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282430" y="2768501"/>
            <a:ext cx="3484414" cy="276225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2175"/>
              </a:lnSpc>
            </a:pPr>
            <a:r>
              <a:rPr sz="1500" b="0" i="0">
                <a:solidFill>
                  <a:srgbClr val="A9C2CC"/>
                </a:solidFill>
                <a:latin typeface="Manrope"/>
                <a:ea typeface="PingFang SC"/>
              </a:rPr>
              <a:t>燕麦奶年增约 44%，焙茶仍处待爆窗口期</a:t>
            </a:r>
          </a:p>
        </p:txBody>
      </p:sp>
      <p:sp>
        <p:nvSpPr>
          <p:cNvPr id="12" name="Rectangle 11"/>
          <p:cNvSpPr/>
          <p:nvPr/>
        </p:nvSpPr>
        <p:spPr>
          <a:xfrm>
            <a:off x="990600" y="3315196"/>
            <a:ext cx="10210800" cy="45779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990600" y="3766641"/>
            <a:ext cx="10210800" cy="6350"/>
          </a:xfrm>
          <a:prstGeom prst="rect">
            <a:avLst/>
          </a:prstGeom>
          <a:solidFill>
            <a:srgbClr val="1B415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990600" y="3292336"/>
            <a:ext cx="1206500" cy="349885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2755"/>
              </a:lnSpc>
            </a:pPr>
            <a:r>
              <a:rPr sz="1900" b="1" i="0">
                <a:solidFill>
                  <a:srgbClr val="F2F7F9"/>
                </a:solidFill>
                <a:latin typeface="Space Grotesk"/>
                <a:ea typeface="PingFang SC"/>
              </a:rPr>
              <a:t>目标可达成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282430" y="3353296"/>
            <a:ext cx="4008735" cy="276225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2175"/>
              </a:lnSpc>
            </a:pPr>
            <a:r>
              <a:rPr sz="1500" b="0" i="0">
                <a:solidFill>
                  <a:srgbClr val="A9C2CC"/>
                </a:solidFill>
                <a:latin typeface="Manrope"/>
                <a:ea typeface="PingFang SC"/>
              </a:rPr>
              <a:t>首月 2 万杯、新增会员 5,000 人，漏斗测算支撑</a:t>
            </a:r>
          </a:p>
        </p:txBody>
      </p:sp>
      <p:sp>
        <p:nvSpPr>
          <p:cNvPr id="16" name="Rectangle 15"/>
          <p:cNvSpPr/>
          <p:nvPr/>
        </p:nvSpPr>
        <p:spPr>
          <a:xfrm>
            <a:off x="990600" y="3899991"/>
            <a:ext cx="10210800" cy="45779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990600" y="4351437"/>
            <a:ext cx="10210800" cy="6350"/>
          </a:xfrm>
          <a:prstGeom prst="rect">
            <a:avLst/>
          </a:prstGeom>
          <a:solidFill>
            <a:srgbClr val="1B415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990600" y="3877131"/>
            <a:ext cx="965200" cy="349885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2755"/>
              </a:lnSpc>
            </a:pPr>
            <a:r>
              <a:rPr sz="1900" b="1" i="0">
                <a:solidFill>
                  <a:srgbClr val="F2F7F9"/>
                </a:solidFill>
                <a:latin typeface="Space Grotesk"/>
                <a:ea typeface="PingFang SC"/>
              </a:rPr>
              <a:t>执行节奏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282430" y="3938091"/>
            <a:ext cx="4259610" cy="276225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2175"/>
              </a:lnSpc>
            </a:pPr>
            <a:r>
              <a:rPr sz="1500" b="0" i="0">
                <a:solidFill>
                  <a:srgbClr val="A9C2CC"/>
                </a:solidFill>
                <a:latin typeface="Manrope"/>
                <a:ea typeface="PingFang SC"/>
              </a:rPr>
              <a:t>单城 12 店试点，三渠道分阶段投放，数据周报复盘</a:t>
            </a:r>
          </a:p>
        </p:txBody>
      </p:sp>
      <p:sp>
        <p:nvSpPr>
          <p:cNvPr id="20" name="Rectangle 19"/>
          <p:cNvSpPr/>
          <p:nvPr/>
        </p:nvSpPr>
        <p:spPr>
          <a:xfrm>
            <a:off x="990600" y="4484787"/>
            <a:ext cx="10210800" cy="45779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990600" y="4936232"/>
            <a:ext cx="10210800" cy="6350"/>
          </a:xfrm>
          <a:prstGeom prst="rect">
            <a:avLst/>
          </a:prstGeom>
          <a:solidFill>
            <a:srgbClr val="1B415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990600" y="4461927"/>
            <a:ext cx="723900" cy="349885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2755"/>
              </a:lnSpc>
            </a:pPr>
            <a:r>
              <a:rPr sz="1900" b="1" i="0">
                <a:solidFill>
                  <a:srgbClr val="F2F7F9"/>
                </a:solidFill>
                <a:latin typeface="Space Grotesk"/>
                <a:ea typeface="PingFang SC"/>
              </a:rPr>
              <a:t>下一步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282430" y="4522887"/>
            <a:ext cx="3764310" cy="276225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2175"/>
              </a:lnSpc>
            </a:pPr>
            <a:r>
              <a:rPr sz="1500" b="0" i="0">
                <a:solidFill>
                  <a:srgbClr val="A9C2CC"/>
                </a:solidFill>
                <a:latin typeface="Manrope"/>
                <a:ea typeface="PingFang SC"/>
              </a:rPr>
              <a:t>批准后 2 周完成物料与排期，第 1 周启动投放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990600" y="5183882"/>
            <a:ext cx="3411141" cy="479425"/>
          </a:xfrm>
          <a:prstGeom prst="roundRect">
            <a:avLst>
              <a:gd name="adj" fmla="val 50000"/>
            </a:avLst>
          </a:prstGeom>
          <a:solidFill>
            <a:srgbClr val="0B73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206500" y="5275957"/>
            <a:ext cx="2979341" cy="276225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2175"/>
              </a:lnSpc>
            </a:pPr>
            <a:r>
              <a:rPr sz="1500" b="1" i="0">
                <a:solidFill>
                  <a:srgbClr val="FFFFFF"/>
                </a:solidFill>
                <a:latin typeface="Manrope"/>
                <a:ea typeface="PingFang SC"/>
              </a:rPr>
              <a:t>批准 30 万预算，秋季上市即刻启动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11200" y="6477665"/>
            <a:ext cx="105023" cy="14732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1160"/>
              </a:lnSpc>
            </a:pPr>
            <a:r>
              <a:rPr sz="800" b="1" i="0">
                <a:solidFill>
                  <a:srgbClr val="0B7368"/>
                </a:solidFill>
                <a:latin typeface="Manrope"/>
                <a:ea typeface="PingFang SC"/>
              </a:rPr>
              <a:t>12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焙茶燕麦拿铁新品上市推广方案</dc:title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