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0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11200" y="274955"/>
            <a:ext cx="1021259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0" i="0">
                <a:solidFill>
                  <a:srgbClr val="A9C2CC"/>
                </a:solidFill>
                <a:latin typeface="Manrope"/>
                <a:ea typeface="PingFang SC"/>
              </a:rPr>
              <a:t>Tsukiao Coffee 焙茶燕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52500" y="2360067"/>
            <a:ext cx="889000" cy="6350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2500" y="2787549"/>
            <a:ext cx="8534400" cy="65836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5184"/>
              </a:lnSpc>
            </a:pPr>
            <a:r>
              <a:rPr sz="4800" b="1" i="0">
                <a:solidFill>
                  <a:srgbClr val="0B7368"/>
                </a:solidFill>
                <a:latin typeface="Space Grotesk"/>
                <a:ea typeface="PingFang SC"/>
              </a:rPr>
              <a:t>焙茶燕麥拿鐵秋季上市</a:t>
            </a:r>
            <a:r>
              <a:rPr sz="4800" b="1" i="0">
                <a:solidFill>
                  <a:srgbClr val="F2F7F9"/>
                </a:solidFill>
                <a:latin typeface="Space Grotesk"/>
                <a:ea typeface="PingFang SC"/>
              </a:rPr>
              <a:t>推廣企劃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" y="3579138"/>
            <a:ext cx="2514600" cy="33147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610"/>
              </a:lnSpc>
            </a:pPr>
            <a:r>
              <a:rPr sz="1800" b="0" i="0">
                <a:solidFill>
                  <a:srgbClr val="A9C2CC"/>
                </a:solidFill>
                <a:latin typeface="Manrope"/>
                <a:ea typeface="PingFang SC"/>
              </a:rPr>
              <a:t>懇請核准預算與執行方案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4268718"/>
            <a:ext cx="1886595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0" i="0">
                <a:solidFill>
                  <a:srgbClr val="A9C2CC"/>
                </a:solidFill>
                <a:latin typeface="Manrope"/>
                <a:ea typeface="PingFang SC"/>
              </a:rPr>
              <a:t>Tsukiao Coffee｜2025 秋季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246832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043632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Tsukiao Coffee 焙茶燕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35025"/>
            <a:ext cx="7239000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10202B"/>
                </a:solidFill>
                <a:latin typeface="Space Grotesk"/>
                <a:ea typeface="PingFang SC"/>
              </a:rPr>
              <a:t>現煮咖啡市場破千億，新品有明確成長空間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11200" y="1530350"/>
            <a:ext cx="2540000" cy="466725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46150" y="3657600"/>
            <a:ext cx="2228850" cy="46037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812"/>
              </a:lnSpc>
            </a:pPr>
            <a:r>
              <a:rPr sz="1250" b="0" i="0">
                <a:solidFill>
                  <a:srgbClr val="4F5F6A"/>
                </a:solidFill>
                <a:latin typeface="Manrope"/>
                <a:ea typeface="PingFang SC"/>
              </a:rPr>
              <a:t>台灣現煮咖啡市場 2024 年規模預估突破千億元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54400" y="1530350"/>
            <a:ext cx="2540000" cy="466725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89350" y="3542506"/>
            <a:ext cx="2228850" cy="69056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812"/>
              </a:lnSpc>
            </a:pPr>
            <a:r>
              <a:rPr sz="1250" b="0" i="0">
                <a:solidFill>
                  <a:srgbClr val="4F5F6A"/>
                </a:solidFill>
                <a:latin typeface="Manrope"/>
                <a:ea typeface="PingFang SC"/>
              </a:rPr>
              <a:t>咖啡店家數至 2024 年 11 月達 4,824 家，較 2018 年成長 42.5%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97600" y="1530350"/>
            <a:ext cx="2540000" cy="466725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2550" y="3542506"/>
            <a:ext cx="2228850" cy="69056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812"/>
              </a:lnSpc>
            </a:pPr>
            <a:r>
              <a:rPr sz="1250" b="0" i="0">
                <a:solidFill>
                  <a:srgbClr val="4F5F6A"/>
                </a:solidFill>
                <a:latin typeface="Manrope"/>
                <a:ea typeface="PingFang SC"/>
              </a:rPr>
              <a:t>咖啡服務業營收自 2018 年 316 億元成長至 2023 年突破 400 億元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940800" y="1530350"/>
            <a:ext cx="2540000" cy="466725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75750" y="3657600"/>
            <a:ext cx="2228850" cy="46037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812"/>
              </a:lnSpc>
            </a:pPr>
            <a:r>
              <a:rPr sz="1250" b="0" i="0">
                <a:solidFill>
                  <a:srgbClr val="4F5F6A"/>
                </a:solidFill>
                <a:latin typeface="Manrope"/>
                <a:ea typeface="PingFang SC"/>
              </a:rPr>
              <a:t>女性顧客偏好風味咖啡，帶動新品風味機會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1200" y="6477665"/>
            <a:ext cx="127397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508000"/>
            <a:ext cx="457200" cy="5080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1200" y="749935"/>
            <a:ext cx="6625977" cy="47244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720"/>
              </a:lnSpc>
            </a:pPr>
            <a:r>
              <a:rPr sz="3100" b="1" i="0" spc="-31">
                <a:solidFill>
                  <a:srgbClr val="10202B"/>
                </a:solidFill>
                <a:latin typeface="Space Grotesk"/>
                <a:ea typeface="PingFang SC"/>
              </a:rPr>
              <a:t>植物奶與焙茶雙趨勢交會，切入點正確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1310630"/>
            <a:ext cx="4762500" cy="2857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250"/>
              </a:lnSpc>
            </a:pPr>
            <a:r>
              <a:rPr sz="1500" b="0" i="0">
                <a:solidFill>
                  <a:srgbClr val="4F5F6A"/>
                </a:solidFill>
                <a:latin typeface="Manrope"/>
                <a:ea typeface="PingFang SC"/>
              </a:rPr>
              <a:t>新品站在兩條成長曲線的交點，同時滿足健康與療癒需求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11200" y="2608610"/>
            <a:ext cx="10769600" cy="3072011"/>
          </a:xfrm>
          <a:prstGeom prst="roundRect">
            <a:avLst>
              <a:gd name="adj" fmla="val 2893"/>
            </a:avLst>
          </a:prstGeom>
          <a:solidFill>
            <a:srgbClr val="F4F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1200" y="2608610"/>
            <a:ext cx="10769600" cy="12700"/>
          </a:xfrm>
          <a:prstGeom prst="rect">
            <a:avLst/>
          </a:prstGeom>
          <a:solidFill>
            <a:srgbClr val="D5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1200" y="5667921"/>
            <a:ext cx="10769600" cy="12700"/>
          </a:xfrm>
          <a:prstGeom prst="rect">
            <a:avLst/>
          </a:prstGeom>
          <a:solidFill>
            <a:srgbClr val="D5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1200" y="2608610"/>
            <a:ext cx="63500" cy="3072011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1468100" y="2608610"/>
            <a:ext cx="12700" cy="3072011"/>
          </a:xfrm>
          <a:prstGeom prst="rect">
            <a:avLst/>
          </a:prstGeom>
          <a:solidFill>
            <a:srgbClr val="D5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81100" y="3084860"/>
            <a:ext cx="101600" cy="101600"/>
          </a:xfrm>
          <a:prstGeom prst="roundRect">
            <a:avLst>
              <a:gd name="adj" fmla="val 1875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35100" y="2965480"/>
            <a:ext cx="4673600" cy="6260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465"/>
              </a:lnSpc>
            </a:pPr>
            <a:r>
              <a:rPr sz="1700" b="0" i="0">
                <a:solidFill>
                  <a:srgbClr val="10202B"/>
                </a:solidFill>
                <a:latin typeface="Manrope"/>
                <a:ea typeface="PingFang SC"/>
              </a:rPr>
              <a:t>乳糖不耐帶動植物奶需求：台灣約七成人口有乳糖不耐體質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50000" y="3084860"/>
            <a:ext cx="101600" cy="101600"/>
          </a:xfrm>
          <a:prstGeom prst="roundRect">
            <a:avLst>
              <a:gd name="adj" fmla="val 1875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04000" y="2965480"/>
            <a:ext cx="4673600" cy="6260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465"/>
              </a:lnSpc>
            </a:pPr>
            <a:r>
              <a:rPr sz="1700" b="0" i="0">
                <a:solidFill>
                  <a:srgbClr val="10202B"/>
                </a:solidFill>
                <a:latin typeface="Manrope"/>
                <a:ea typeface="PingFang SC"/>
              </a:rPr>
              <a:t>植物奶咖啡已是熱銷品項：粗估占拿鐵品類銷量至少 10%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181100" y="3939530"/>
            <a:ext cx="101600" cy="101600"/>
          </a:xfrm>
          <a:prstGeom prst="roundRect">
            <a:avLst>
              <a:gd name="adj" fmla="val 1875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435100" y="3820150"/>
            <a:ext cx="4673600" cy="6260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465"/>
              </a:lnSpc>
            </a:pPr>
            <a:r>
              <a:rPr sz="1700" b="0" i="0">
                <a:solidFill>
                  <a:srgbClr val="10202B"/>
                </a:solidFill>
                <a:latin typeface="Manrope"/>
                <a:ea typeface="PingFang SC"/>
              </a:rPr>
              <a:t>焙茶風自 2023 年末興起：從小眾飲品走向秋冬主流風味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0000" y="3939530"/>
            <a:ext cx="101600" cy="101600"/>
          </a:xfrm>
          <a:prstGeom prst="roundRect">
            <a:avLst>
              <a:gd name="adj" fmla="val 1875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04000" y="3820150"/>
            <a:ext cx="4673600" cy="6260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465"/>
              </a:lnSpc>
            </a:pPr>
            <a:r>
              <a:rPr sz="1700" b="0" i="0">
                <a:solidFill>
                  <a:srgbClr val="10202B"/>
                </a:solidFill>
                <a:latin typeface="Manrope"/>
                <a:ea typeface="PingFang SC"/>
              </a:rPr>
              <a:t>焙茶特性契合訴求：低咖啡因、溫潤不苦澀、焦糖香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181100" y="4794200"/>
            <a:ext cx="101600" cy="101600"/>
          </a:xfrm>
          <a:prstGeom prst="roundRect">
            <a:avLst>
              <a:gd name="adj" fmla="val 1875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435100" y="4674820"/>
            <a:ext cx="4673600" cy="6260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465"/>
              </a:lnSpc>
            </a:pPr>
            <a:r>
              <a:rPr sz="1700" b="0" i="0">
                <a:solidFill>
                  <a:srgbClr val="10202B"/>
                </a:solidFill>
                <a:latin typeface="Manrope"/>
                <a:ea typeface="PingFang SC"/>
              </a:rPr>
              <a:t>雙趨勢疊加：燕麥奶受年輕族群歡迎，焙茶主打療癒暖飲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246832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043632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Tsukiao Coffee 焙茶燕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6096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目標客群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6665218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10202B"/>
                </a:solidFill>
                <a:latin typeface="Space Grotesk"/>
                <a:ea typeface="PingFang SC"/>
              </a:rPr>
              <a:t>主打 25–35 歲上班族，健康療癒雙訴求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2946400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PingFang SC"/>
              </a:rPr>
              <a:t>鎖定重視健康與儀式感的都會上班族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12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46150" y="334977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10" y="3431034"/>
            <a:ext cx="243830" cy="24383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46150" y="3873649"/>
            <a:ext cx="1016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核心客群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6150" y="4283859"/>
            <a:ext cx="2235708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25–35 歲上班族，重視健康與生活儀式感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544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689350" y="334977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0610" y="3431034"/>
            <a:ext cx="243830" cy="24383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89350" y="3873649"/>
            <a:ext cx="1016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消費動機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89350" y="4283859"/>
            <a:ext cx="2235708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乳糖不耐居首，其次為蔬食、環保與皮膚問題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976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32550" y="334977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3810" y="3431034"/>
            <a:ext cx="243830" cy="24383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432550" y="3873649"/>
            <a:ext cx="1270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燕麥拿鐵帶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2550" y="4283859"/>
            <a:ext cx="2235708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平價帶約 75–95 元起，年輕族群接受度高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408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9175750" y="334977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010" y="3431034"/>
            <a:ext cx="243830" cy="24383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175750" y="3873649"/>
            <a:ext cx="1270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焙茶飲品帶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75750" y="4283859"/>
            <a:ext cx="2235708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單杯售價帶約 55–150 元，秋冬限定感強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1200" y="6477665"/>
            <a:ext cx="128736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246832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043632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Tsukiao Coffee 焙茶燕</a:t>
            </a:r>
          </a:p>
        </p:txBody>
      </p:sp>
      <p:sp>
        <p:nvSpPr>
          <p:cNvPr id="4" name="Rectangle 3"/>
          <p:cNvSpPr/>
          <p:nvPr/>
        </p:nvSpPr>
        <p:spPr>
          <a:xfrm>
            <a:off x="1270000" y="2586038"/>
            <a:ext cx="9652000" cy="18763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270000" y="2586038"/>
            <a:ext cx="76200" cy="1876375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701800" y="2577782"/>
            <a:ext cx="6096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定價策略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1800" y="2889548"/>
            <a:ext cx="9334500" cy="111125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4375"/>
              </a:lnSpc>
            </a:pPr>
            <a:r>
              <a:rPr sz="3500" b="1" i="0">
                <a:solidFill>
                  <a:srgbClr val="10202B"/>
                </a:solidFill>
                <a:latin typeface="Space Grotesk"/>
                <a:ea typeface="PingFang SC"/>
              </a:rPr>
              <a:t>80–110 元：落在平價燕麥拿鐵之上、焙茶精品帶之內，</a:t>
            </a:r>
            <a:r>
              <a:rPr sz="3500" b="1" i="0">
                <a:solidFill>
                  <a:srgbClr val="0B7368"/>
                </a:solidFill>
                <a:latin typeface="Space Grotesk"/>
                <a:ea typeface="PingFang SC"/>
              </a:rPr>
              <a:t>兼顧日消能力與品牌質感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01800" y="4215428"/>
            <a:ext cx="1485900" cy="23939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85"/>
              </a:lnSpc>
            </a:pPr>
            <a:r>
              <a:rPr sz="1300" b="0" i="0">
                <a:solidFill>
                  <a:srgbClr val="5E6C77"/>
                </a:solidFill>
                <a:latin typeface="Manrope"/>
                <a:ea typeface="PingFang SC"/>
              </a:rPr>
              <a:t>定價區間為規劃假設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200" y="6477665"/>
            <a:ext cx="126454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246832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043632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Tsukiao Coffee 焙茶燕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6096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通路策略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6858000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10202B"/>
                </a:solidFill>
                <a:latin typeface="Space Grotesk"/>
                <a:ea typeface="PingFang SC"/>
              </a:rPr>
              <a:t>社群為主軸，三通路分工打通觸及與轉換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4235450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PingFang SC"/>
              </a:rPr>
              <a:t>各通路各司其職，從種草、體驗到下單形成完整鏈路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1200" y="2831604"/>
            <a:ext cx="34544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46150" y="334977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10" y="3431034"/>
            <a:ext cx="243830" cy="24383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46150" y="3873649"/>
            <a:ext cx="1016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社群媒體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6150" y="4283859"/>
            <a:ext cx="3162300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內容種草、口碑擴散、會員導流主力，承擔主要曝光與預算重心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68800" y="2831604"/>
            <a:ext cx="34544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603750" y="334977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5010" y="3431034"/>
            <a:ext cx="243830" cy="24383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603750" y="3873649"/>
            <a:ext cx="1016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門市活動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03750" y="4283859"/>
            <a:ext cx="3162300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試飲與秋季限定體驗，拉高轉換率與回購意願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26400" y="2831604"/>
            <a:ext cx="34544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261350" y="334977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2610" y="3431034"/>
            <a:ext cx="243830" cy="24383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261350" y="3873649"/>
            <a:ext cx="1016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外送平台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350" y="4283859"/>
            <a:ext cx="3162300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觸及辦公室點飲情境，擴大單量與品牌曝光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1200" y="6477665"/>
            <a:ext cx="130026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246832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043632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Tsukiao Coffee 焙茶燕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6096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推廣節奏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6809234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10202B"/>
                </a:solidFill>
                <a:latin typeface="Space Grotesk"/>
                <a:ea typeface="PingFang SC"/>
              </a:rPr>
              <a:t>6 週推廣分三階段，先蓄積再放量後延燒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3683000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PingFang SC"/>
              </a:rPr>
              <a:t>三階段環環相扣，讓聲量在上市高峰集中爆發</a:t>
            </a:r>
          </a:p>
        </p:txBody>
      </p:sp>
      <p:sp>
        <p:nvSpPr>
          <p:cNvPr id="7" name="Rectangle 6"/>
          <p:cNvSpPr/>
          <p:nvPr/>
        </p:nvSpPr>
        <p:spPr>
          <a:xfrm>
            <a:off x="711200" y="3309144"/>
            <a:ext cx="3454400" cy="15214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1200" y="3309144"/>
            <a:ext cx="3454400" cy="25400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11200" y="3515519"/>
            <a:ext cx="834182" cy="27176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5500" y="3532664"/>
            <a:ext cx="605582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FFFFFF"/>
                </a:solidFill>
                <a:latin typeface="Manrope"/>
                <a:ea typeface="PingFang SC"/>
              </a:rPr>
              <a:t>第 1–2 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1200" y="3904754"/>
            <a:ext cx="965200" cy="3016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75"/>
              </a:lnSpc>
            </a:pPr>
            <a:r>
              <a:rPr sz="1900" b="1" i="0">
                <a:solidFill>
                  <a:srgbClr val="10202B"/>
                </a:solidFill>
                <a:latin typeface="Space Grotesk"/>
                <a:ea typeface="PingFang SC"/>
              </a:rPr>
              <a:t>預熱蓄積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200" y="4260989"/>
            <a:ext cx="3632200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社群懸念內容與 KOL 預告，累積追蹤與期待感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68800" y="3309144"/>
            <a:ext cx="3454400" cy="15214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68800" y="3309144"/>
            <a:ext cx="3454400" cy="25400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368800" y="3515519"/>
            <a:ext cx="858838" cy="27176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83100" y="3532664"/>
            <a:ext cx="630238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FFFFFF"/>
                </a:solidFill>
                <a:latin typeface="Manrope"/>
                <a:ea typeface="PingFang SC"/>
              </a:rPr>
              <a:t>第 3–4 週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3904754"/>
            <a:ext cx="965200" cy="3016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75"/>
              </a:lnSpc>
            </a:pPr>
            <a:r>
              <a:rPr sz="1900" b="1" i="0">
                <a:solidFill>
                  <a:srgbClr val="10202B"/>
                </a:solidFill>
                <a:latin typeface="Space Grotesk"/>
                <a:ea typeface="PingFang SC"/>
              </a:rPr>
              <a:t>上市放量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4260989"/>
            <a:ext cx="3632200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門市試飲與外送平台上市活動，集中衝高銷量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26400" y="3309144"/>
            <a:ext cx="3454400" cy="15214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26400" y="3309144"/>
            <a:ext cx="3454400" cy="25400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026400" y="3515519"/>
            <a:ext cx="860772" cy="27176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40700" y="3532664"/>
            <a:ext cx="632172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FFFFFF"/>
                </a:solidFill>
                <a:latin typeface="Manrope"/>
                <a:ea typeface="PingFang SC"/>
              </a:rPr>
              <a:t>第 5–6 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26400" y="3904754"/>
            <a:ext cx="965200" cy="3016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75"/>
              </a:lnSpc>
            </a:pPr>
            <a:r>
              <a:rPr sz="1900" b="1" i="0">
                <a:solidFill>
                  <a:srgbClr val="10202B"/>
                </a:solidFill>
                <a:latin typeface="Space Grotesk"/>
                <a:ea typeface="PingFang SC"/>
              </a:rPr>
              <a:t>口碑延燒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26400" y="4260989"/>
            <a:ext cx="3632200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會員回購活動與口碑內容收割，延續長尾動能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1200" y="6477665"/>
            <a:ext cx="121096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246832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043632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Tsukiao Coffee 焙茶燕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6096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預算規劃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5319564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0B7368"/>
                </a:solidFill>
                <a:latin typeface="Space Grotesk"/>
                <a:ea typeface="PingFang SC"/>
              </a:rPr>
              <a:t>130 萬元</a:t>
            </a:r>
            <a:r>
              <a:rPr sz="3000" b="1" i="0">
                <a:solidFill>
                  <a:srgbClr val="10202B"/>
                </a:solidFill>
                <a:latin typeface="Space Grotesk"/>
                <a:ea typeface="PingFang SC"/>
              </a:rPr>
              <a:t>預算以社群媒體為重心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5078958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PingFang SC"/>
              </a:rPr>
              <a:t>三通路分工投放，假設比例為社群 46%、門市 31%、外送 23%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1200" y="2196108"/>
            <a:ext cx="6443117" cy="3653532"/>
          </a:xfrm>
          <a:prstGeom prst="roundRect">
            <a:avLst>
              <a:gd name="adj" fmla="val 2433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46150" y="2422803"/>
            <a:ext cx="5477619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0" i="0">
                <a:solidFill>
                  <a:srgbClr val="4F5F6A"/>
                </a:solidFill>
                <a:latin typeface="Manrope"/>
                <a:ea typeface="PingFang SC"/>
              </a:rPr>
              <a:t>預算分配（新台幣萬元，規劃假設）──佔比最大為社群媒體 60 萬元（約 46%）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6150" y="2719328"/>
            <a:ext cx="711200" cy="23114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20"/>
              </a:lnSpc>
            </a:pPr>
            <a:r>
              <a:rPr sz="1400" b="1" i="0">
                <a:solidFill>
                  <a:srgbClr val="22323C"/>
                </a:solidFill>
                <a:latin typeface="Manrope"/>
                <a:ea typeface="PingFang SC"/>
              </a:rPr>
              <a:t>預算分配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150" y="3035548"/>
            <a:ext cx="3813076" cy="2579142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5013226" y="3958084"/>
            <a:ext cx="127000" cy="127000"/>
          </a:xfrm>
          <a:prstGeom prst="roundRect">
            <a:avLst>
              <a:gd name="adj" fmla="val 25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16426" y="3918724"/>
            <a:ext cx="660400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0" i="0">
                <a:solidFill>
                  <a:srgbClr val="22323C"/>
                </a:solidFill>
                <a:latin typeface="Manrope"/>
                <a:ea typeface="PingFang SC"/>
              </a:rPr>
              <a:t>社群媒體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53026" y="3918724"/>
            <a:ext cx="541486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1" i="0">
                <a:solidFill>
                  <a:srgbClr val="22323C"/>
                </a:solidFill>
                <a:latin typeface="Manrope"/>
                <a:ea typeface="PingFang SC"/>
              </a:rPr>
              <a:t>60萬元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0712" y="3918724"/>
            <a:ext cx="348655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0" i="0">
                <a:solidFill>
                  <a:srgbClr val="22323C">
                    <a:alpha val="70000"/>
                  </a:srgbClr>
                </a:solidFill>
                <a:latin typeface="Manrope"/>
                <a:ea typeface="PingFang SC"/>
              </a:rPr>
              <a:t>46%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13226" y="4261594"/>
            <a:ext cx="127000" cy="127000"/>
          </a:xfrm>
          <a:prstGeom prst="roundRect">
            <a:avLst>
              <a:gd name="adj" fmla="val 25000"/>
            </a:avLst>
          </a:prstGeom>
          <a:solidFill>
            <a:srgbClr val="123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16426" y="4222234"/>
            <a:ext cx="660400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0" i="0">
                <a:solidFill>
                  <a:srgbClr val="22323C"/>
                </a:solidFill>
                <a:latin typeface="Manrope"/>
                <a:ea typeface="PingFang SC"/>
              </a:rPr>
              <a:t>門市活動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53026" y="4222234"/>
            <a:ext cx="539353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1" i="0">
                <a:solidFill>
                  <a:srgbClr val="22323C"/>
                </a:solidFill>
                <a:latin typeface="Manrope"/>
                <a:ea typeface="PingFang SC"/>
              </a:rPr>
              <a:t>40萬元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68579" y="4222234"/>
            <a:ext cx="304502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0" i="0">
                <a:solidFill>
                  <a:srgbClr val="22323C">
                    <a:alpha val="70000"/>
                  </a:srgbClr>
                </a:solidFill>
                <a:latin typeface="Manrope"/>
                <a:ea typeface="PingFang SC"/>
              </a:rPr>
              <a:t>31%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13226" y="4565104"/>
            <a:ext cx="127000" cy="127000"/>
          </a:xfrm>
          <a:prstGeom prst="roundRect">
            <a:avLst>
              <a:gd name="adj" fmla="val 25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16426" y="4525744"/>
            <a:ext cx="660400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0" i="0">
                <a:solidFill>
                  <a:srgbClr val="22323C"/>
                </a:solidFill>
                <a:latin typeface="Manrope"/>
                <a:ea typeface="PingFang SC"/>
              </a:rPr>
              <a:t>外送平台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53026" y="4525744"/>
            <a:ext cx="534888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1" i="0">
                <a:solidFill>
                  <a:srgbClr val="22323C"/>
                </a:solidFill>
                <a:latin typeface="Manrope"/>
                <a:ea typeface="PingFang SC"/>
              </a:rPr>
              <a:t>30萬元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64114" y="4525744"/>
            <a:ext cx="334218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0" i="0">
                <a:solidFill>
                  <a:srgbClr val="22323C">
                    <a:alpha val="70000"/>
                  </a:srgbClr>
                </a:solidFill>
                <a:latin typeface="Manrope"/>
                <a:ea typeface="PingFang SC"/>
              </a:rPr>
              <a:t>23%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408317" y="2196108"/>
            <a:ext cx="4072483" cy="3653532"/>
          </a:xfrm>
          <a:prstGeom prst="roundRect">
            <a:avLst>
              <a:gd name="adj" fmla="val 2433"/>
            </a:avLst>
          </a:prstGeom>
          <a:solidFill>
            <a:srgbClr val="123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687717" y="3703479"/>
            <a:ext cx="3754983" cy="6273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470"/>
              </a:lnSpc>
            </a:pPr>
            <a:r>
              <a:rPr sz="1900" b="1" i="0">
                <a:solidFill>
                  <a:srgbClr val="F2F7F9"/>
                </a:solidFill>
                <a:latin typeface="Space Grotesk"/>
                <a:ea typeface="PingFang SC"/>
              </a:rPr>
              <a:t>社群為主軸，負責內容製作、投放與 KOL 合作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1200" y="5968385"/>
            <a:ext cx="41148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0" i="0">
                <a:solidFill>
                  <a:srgbClr val="5E6C77"/>
                </a:solidFill>
                <a:latin typeface="Manrope"/>
                <a:ea typeface="PingFang SC"/>
              </a:rPr>
              <a:t>門市：試飲與布置；外送：平台檔位與補貼（皆為規劃假設）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1200" y="6477665"/>
            <a:ext cx="129084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246832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043632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Tsukiao Coffee 焙茶燕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5663"/>
            <a:ext cx="536476" cy="194462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531"/>
              </a:lnSpc>
            </a:pPr>
            <a:r>
              <a:rPr sz="1056" b="1" i="0">
                <a:solidFill>
                  <a:srgbClr val="0B7368"/>
                </a:solidFill>
                <a:latin typeface="Manrope"/>
                <a:ea typeface="PingFang SC"/>
              </a:rPr>
              <a:t>成效衡量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095069"/>
            <a:ext cx="5426174" cy="385572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036"/>
              </a:lnSpc>
            </a:pPr>
            <a:r>
              <a:rPr sz="2640" b="1" i="0">
                <a:solidFill>
                  <a:srgbClr val="10202B"/>
                </a:solidFill>
                <a:latin typeface="Space Grotesk"/>
                <a:ea typeface="PingFang SC"/>
              </a:rPr>
              <a:t>KPI 以首月 2 萬杯與 5,000 會員為錨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539602"/>
            <a:ext cx="3403104" cy="23497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50"/>
              </a:lnSpc>
            </a:pPr>
            <a:r>
              <a:rPr sz="1276" b="0" i="0">
                <a:solidFill>
                  <a:srgbClr val="4F5F6A"/>
                </a:solidFill>
                <a:latin typeface="Manrope"/>
                <a:ea typeface="PingFang SC"/>
              </a:rPr>
              <a:t>四大指標追蹤銷量、會員與社群成效，每週檢視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1200" y="2030016"/>
            <a:ext cx="2558306" cy="3861445"/>
          </a:xfrm>
          <a:prstGeom prst="roundRect">
            <a:avLst>
              <a:gd name="adj" fmla="val 3474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8716" y="3456533"/>
            <a:ext cx="1591469" cy="5588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400"/>
              </a:lnSpc>
            </a:pPr>
            <a:r>
              <a:rPr sz="4400" b="1" i="0">
                <a:solidFill>
                  <a:srgbClr val="0B7368"/>
                </a:solidFill>
                <a:latin typeface="Space Grotesk"/>
                <a:ea typeface="PingFang SC"/>
              </a:rPr>
              <a:t>2 萬杯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8716" y="4031563"/>
            <a:ext cx="1005880" cy="24307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914"/>
              </a:lnSpc>
            </a:pPr>
            <a:r>
              <a:rPr sz="1320" b="1" i="0">
                <a:solidFill>
                  <a:srgbClr val="10202B"/>
                </a:solidFill>
                <a:latin typeface="Manrope"/>
                <a:ea typeface="PingFang SC"/>
              </a:rPr>
              <a:t>首月銷量目標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8716" y="4329698"/>
            <a:ext cx="1676400" cy="20256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595"/>
              </a:lnSpc>
            </a:pPr>
            <a:r>
              <a:rPr sz="1100" b="0" i="0">
                <a:solidFill>
                  <a:srgbClr val="4F5F6A"/>
                </a:solidFill>
                <a:latin typeface="Manrope"/>
                <a:ea typeface="PingFang SC"/>
              </a:rPr>
              <a:t>每週追蹤杯數與各通路占比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48298" y="2030016"/>
            <a:ext cx="2558306" cy="3861445"/>
          </a:xfrm>
          <a:prstGeom prst="roundRect">
            <a:avLst>
              <a:gd name="adj" fmla="val 3474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5814" y="3456533"/>
            <a:ext cx="2279948" cy="5588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400"/>
              </a:lnSpc>
            </a:pPr>
            <a:r>
              <a:rPr sz="4400" b="1" i="0">
                <a:solidFill>
                  <a:srgbClr val="0B7368"/>
                </a:solidFill>
                <a:latin typeface="Space Grotesk"/>
                <a:ea typeface="PingFang SC"/>
              </a:rPr>
              <a:t>5,000 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5814" y="4031563"/>
            <a:ext cx="1005880" cy="24307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914"/>
              </a:lnSpc>
            </a:pPr>
            <a:r>
              <a:rPr sz="1320" b="1" i="0">
                <a:solidFill>
                  <a:srgbClr val="10202B"/>
                </a:solidFill>
                <a:latin typeface="Manrope"/>
                <a:ea typeface="PingFang SC"/>
              </a:rPr>
              <a:t>首月新增會員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5814" y="4329698"/>
            <a:ext cx="1536700" cy="20256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595"/>
              </a:lnSpc>
            </a:pPr>
            <a:r>
              <a:rPr sz="1100" b="0" i="0">
                <a:solidFill>
                  <a:srgbClr val="4F5F6A"/>
                </a:solidFill>
                <a:latin typeface="Manrope"/>
                <a:ea typeface="PingFang SC"/>
              </a:rPr>
              <a:t>追蹤門市與線上導流來源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85396" y="2030016"/>
            <a:ext cx="2558306" cy="3861445"/>
          </a:xfrm>
          <a:prstGeom prst="roundRect">
            <a:avLst>
              <a:gd name="adj" fmla="val 3474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92912" y="3456533"/>
            <a:ext cx="1676400" cy="5588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400"/>
              </a:lnSpc>
            </a:pPr>
            <a:r>
              <a:rPr sz="4400" b="1" i="0">
                <a:solidFill>
                  <a:srgbClr val="0B7368"/>
                </a:solidFill>
                <a:latin typeface="Space Grotesk"/>
                <a:ea typeface="PingFang SC"/>
              </a:rPr>
              <a:t>互動率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92912" y="4031563"/>
            <a:ext cx="1005880" cy="24307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914"/>
              </a:lnSpc>
            </a:pPr>
            <a:r>
              <a:rPr sz="1320" b="1" i="0">
                <a:solidFill>
                  <a:srgbClr val="10202B"/>
                </a:solidFill>
                <a:latin typeface="Manrope"/>
                <a:ea typeface="PingFang SC"/>
              </a:rPr>
              <a:t>社群成效指標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92912" y="4329698"/>
            <a:ext cx="1536700" cy="20256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595"/>
              </a:lnSpc>
            </a:pPr>
            <a:r>
              <a:rPr sz="1100" b="0" i="0">
                <a:solidFill>
                  <a:srgbClr val="4F5F6A"/>
                </a:solidFill>
                <a:latin typeface="Manrope"/>
                <a:ea typeface="PingFang SC"/>
              </a:rPr>
              <a:t>追蹤觸及數與標籤使用量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22494" y="2030016"/>
            <a:ext cx="2558306" cy="3861445"/>
          </a:xfrm>
          <a:prstGeom prst="roundRect">
            <a:avLst>
              <a:gd name="adj" fmla="val 3474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30010" y="3456533"/>
            <a:ext cx="1676400" cy="5588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400"/>
              </a:lnSpc>
            </a:pPr>
            <a:r>
              <a:rPr sz="4400" b="1" i="0">
                <a:solidFill>
                  <a:srgbClr val="0B7368"/>
                </a:solidFill>
                <a:latin typeface="Space Grotesk"/>
                <a:ea typeface="PingFang SC"/>
              </a:rPr>
              <a:t>轉換率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30010" y="4031563"/>
            <a:ext cx="1005880" cy="24307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914"/>
              </a:lnSpc>
            </a:pPr>
            <a:r>
              <a:rPr sz="1320" b="1" i="0">
                <a:solidFill>
                  <a:srgbClr val="10202B"/>
                </a:solidFill>
                <a:latin typeface="Manrope"/>
                <a:ea typeface="PingFang SC"/>
              </a:rPr>
              <a:t>外送平台指標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30010" y="4329698"/>
            <a:ext cx="1536700" cy="20256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595"/>
              </a:lnSpc>
            </a:pPr>
            <a:r>
              <a:rPr sz="1100" b="0" i="0">
                <a:solidFill>
                  <a:srgbClr val="4F5F6A"/>
                </a:solidFill>
                <a:latin typeface="Manrope"/>
                <a:ea typeface="PingFang SC"/>
              </a:rPr>
              <a:t>追蹤點購轉換率與回購率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1200" y="5996043"/>
            <a:ext cx="2492375" cy="194462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531"/>
              </a:lnSpc>
            </a:pPr>
            <a:r>
              <a:rPr sz="1056" b="0" i="0">
                <a:solidFill>
                  <a:srgbClr val="5E6C77"/>
                </a:solidFill>
                <a:latin typeface="Manrope"/>
                <a:ea typeface="PingFang SC"/>
              </a:rPr>
              <a:t>KPI 未達標時，於第 3 週投放校準調整策略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1200" y="6477665"/>
            <a:ext cx="130026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246832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043632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Tsukiao Coffee 焙茶燕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9144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執行追蹤機制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5759202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10202B"/>
                </a:solidFill>
                <a:latin typeface="Space Grotesk"/>
                <a:ea typeface="PingFang SC"/>
              </a:rPr>
              <a:t>每週檢視數據，第 3 週做投放校準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3306068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PingFang SC"/>
              </a:rPr>
              <a:t>以數據為準，讓 130 萬元預算花在刀口上</a:t>
            </a:r>
          </a:p>
        </p:txBody>
      </p:sp>
      <p:sp>
        <p:nvSpPr>
          <p:cNvPr id="7" name="Rectangle 6"/>
          <p:cNvSpPr/>
          <p:nvPr/>
        </p:nvSpPr>
        <p:spPr>
          <a:xfrm>
            <a:off x="711200" y="3309144"/>
            <a:ext cx="2540000" cy="15214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1200" y="3309144"/>
            <a:ext cx="2540000" cy="25400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11200" y="3515519"/>
            <a:ext cx="533400" cy="27176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5500" y="3532664"/>
            <a:ext cx="3048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FFFFFF"/>
                </a:solidFill>
                <a:latin typeface="Manrope"/>
                <a:ea typeface="PingFang SC"/>
              </a:rPr>
              <a:t>每週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1200" y="3904754"/>
            <a:ext cx="1206500" cy="3016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75"/>
              </a:lnSpc>
            </a:pPr>
            <a:r>
              <a:rPr sz="1900" b="1" i="0">
                <a:solidFill>
                  <a:srgbClr val="10202B"/>
                </a:solidFill>
                <a:latin typeface="Space Grotesk"/>
                <a:ea typeface="PingFang SC"/>
              </a:rPr>
              <a:t>成效儀表板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200" y="4260989"/>
            <a:ext cx="2717800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每週產出儀表板，追蹤銷量、會員、社群與外送數據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54400" y="3309144"/>
            <a:ext cx="2540000" cy="15214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54400" y="3309144"/>
            <a:ext cx="2540000" cy="25400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3454400" y="3515519"/>
            <a:ext cx="533400" cy="27176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68700" y="3532664"/>
            <a:ext cx="3048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FFFFFF"/>
                </a:solidFill>
                <a:latin typeface="Manrope"/>
                <a:ea typeface="PingFang SC"/>
              </a:rPr>
              <a:t>每週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54400" y="3904754"/>
            <a:ext cx="1206500" cy="3016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75"/>
              </a:lnSpc>
            </a:pPr>
            <a:r>
              <a:rPr sz="1900" b="1" i="0">
                <a:solidFill>
                  <a:srgbClr val="10202B"/>
                </a:solidFill>
                <a:latin typeface="Space Grotesk"/>
                <a:ea typeface="PingFang SC"/>
              </a:rPr>
              <a:t>達成率檢核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54400" y="4260989"/>
            <a:ext cx="2717800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以每週目標杯數達成率，決定是否加碼或調整素材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97600" y="3309144"/>
            <a:ext cx="2540000" cy="15214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197600" y="3309144"/>
            <a:ext cx="2540000" cy="25400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197600" y="3515519"/>
            <a:ext cx="683022" cy="27176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11900" y="3532664"/>
            <a:ext cx="454422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FFFFFF"/>
                </a:solidFill>
                <a:latin typeface="Manrope"/>
                <a:ea typeface="PingFang SC"/>
              </a:rPr>
              <a:t>第 3 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97600" y="3904754"/>
            <a:ext cx="965200" cy="3016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75"/>
              </a:lnSpc>
            </a:pPr>
            <a:r>
              <a:rPr sz="1900" b="1" i="0">
                <a:solidFill>
                  <a:srgbClr val="10202B"/>
                </a:solidFill>
                <a:latin typeface="Space Grotesk"/>
                <a:ea typeface="PingFang SC"/>
              </a:rPr>
              <a:t>投放校準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97600" y="4260989"/>
            <a:ext cx="2717800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週末依數據重新分配社群、門市與外送三通路比重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940800" y="3309144"/>
            <a:ext cx="2540000" cy="15214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940800" y="3309144"/>
            <a:ext cx="2540000" cy="25400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8940800" y="3515519"/>
            <a:ext cx="533400" cy="27176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055100" y="3532664"/>
            <a:ext cx="3048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FFFFFF"/>
                </a:solidFill>
                <a:latin typeface="Manrope"/>
                <a:ea typeface="PingFang SC"/>
              </a:rPr>
              <a:t>持續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40800" y="3904754"/>
            <a:ext cx="965200" cy="3016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75"/>
              </a:lnSpc>
            </a:pPr>
            <a:r>
              <a:rPr sz="1900" b="1" i="0">
                <a:solidFill>
                  <a:srgbClr val="10202B"/>
                </a:solidFill>
                <a:latin typeface="Space Grotesk"/>
                <a:ea typeface="PingFang SC"/>
              </a:rPr>
              <a:t>滾動修正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40800" y="4260989"/>
            <a:ext cx="2717800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後續每週微調素材與預算，確保首月 2 萬杯目標達陣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1200" y="6477665"/>
            <a:ext cx="111373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508000"/>
            <a:ext cx="457200" cy="5080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1200" y="749935"/>
            <a:ext cx="6625977" cy="47244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720"/>
              </a:lnSpc>
            </a:pPr>
            <a:r>
              <a:rPr sz="3100" b="1" i="0" spc="-31">
                <a:solidFill>
                  <a:srgbClr val="10202B"/>
                </a:solidFill>
                <a:latin typeface="Space Grotesk"/>
                <a:ea typeface="PingFang SC"/>
              </a:rPr>
              <a:t>三大風險已備應對方案，降低執行變數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1310630"/>
            <a:ext cx="4004469" cy="2857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250"/>
              </a:lnSpc>
            </a:pPr>
            <a:r>
              <a:rPr sz="1500" b="0" i="0">
                <a:solidFill>
                  <a:srgbClr val="4F5F6A"/>
                </a:solidFill>
                <a:latin typeface="Manrope"/>
                <a:ea typeface="PingFang SC"/>
              </a:rPr>
              <a:t>每項風險皆有對應備案，確保 6 週推廣如期達標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11200" y="2864495"/>
            <a:ext cx="10769600" cy="2560241"/>
          </a:xfrm>
          <a:prstGeom prst="roundRect">
            <a:avLst>
              <a:gd name="adj" fmla="val 3472"/>
            </a:avLst>
          </a:prstGeom>
          <a:solidFill>
            <a:srgbClr val="F4F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1200" y="2864495"/>
            <a:ext cx="10769600" cy="12700"/>
          </a:xfrm>
          <a:prstGeom prst="rect">
            <a:avLst/>
          </a:prstGeom>
          <a:solidFill>
            <a:srgbClr val="D5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1200" y="5412036"/>
            <a:ext cx="10769600" cy="12700"/>
          </a:xfrm>
          <a:prstGeom prst="rect">
            <a:avLst/>
          </a:prstGeom>
          <a:solidFill>
            <a:srgbClr val="D5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1200" y="2864495"/>
            <a:ext cx="63500" cy="2560241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1468100" y="2864495"/>
            <a:ext cx="12700" cy="2560241"/>
          </a:xfrm>
          <a:prstGeom prst="rect">
            <a:avLst/>
          </a:prstGeom>
          <a:solidFill>
            <a:srgbClr val="D5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81100" y="3340745"/>
            <a:ext cx="101600" cy="101600"/>
          </a:xfrm>
          <a:prstGeom prst="roundRect">
            <a:avLst>
              <a:gd name="adj" fmla="val 1875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35100" y="3221365"/>
            <a:ext cx="6908800" cy="31305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465"/>
              </a:lnSpc>
            </a:pPr>
            <a:r>
              <a:rPr sz="1700" b="0" i="0">
                <a:solidFill>
                  <a:srgbClr val="10202B"/>
                </a:solidFill>
                <a:latin typeface="Manrope"/>
                <a:ea typeface="PingFang SC"/>
              </a:rPr>
              <a:t>天氣偏熱、熱飲需求低：提前備妥冷飲版本與冰飲素材，雙版本同步上市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81100" y="3844280"/>
            <a:ext cx="101600" cy="101600"/>
          </a:xfrm>
          <a:prstGeom prst="roundRect">
            <a:avLst>
              <a:gd name="adj" fmla="val 1875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435100" y="3724900"/>
            <a:ext cx="5968454" cy="31305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465"/>
              </a:lnSpc>
            </a:pPr>
            <a:r>
              <a:rPr sz="1700" b="0" i="0">
                <a:solidFill>
                  <a:srgbClr val="10202B"/>
                </a:solidFill>
                <a:latin typeface="Manrope"/>
                <a:ea typeface="PingFang SC"/>
              </a:rPr>
              <a:t>社群聲量不如預期：預留 10% 預算（約 13 萬元）機動加碼投放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181100" y="4347815"/>
            <a:ext cx="101600" cy="101600"/>
          </a:xfrm>
          <a:prstGeom prst="roundRect">
            <a:avLst>
              <a:gd name="adj" fmla="val 1875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435100" y="4228435"/>
            <a:ext cx="6477000" cy="31305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465"/>
              </a:lnSpc>
            </a:pPr>
            <a:r>
              <a:rPr sz="1700" b="0" i="0">
                <a:solidFill>
                  <a:srgbClr val="10202B"/>
                </a:solidFill>
                <a:latin typeface="Manrope"/>
                <a:ea typeface="PingFang SC"/>
              </a:rPr>
              <a:t>外送平台競品同期促銷：改以會員專屬優惠穩住回購，不陷入價格戰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181100" y="4851350"/>
            <a:ext cx="101600" cy="101600"/>
          </a:xfrm>
          <a:prstGeom prst="roundRect">
            <a:avLst>
              <a:gd name="adj" fmla="val 1875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435100" y="4731970"/>
            <a:ext cx="4307880" cy="31305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465"/>
              </a:lnSpc>
            </a:pPr>
            <a:r>
              <a:rPr sz="1700" b="0" i="0">
                <a:solidFill>
                  <a:srgbClr val="10202B"/>
                </a:solidFill>
                <a:latin typeface="Manrope"/>
                <a:ea typeface="PingFang SC"/>
              </a:rPr>
              <a:t>第 3 週投放校準檢視點，及早發現風險並調整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246832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043632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Tsukiao Coffee 焙茶燕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3048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結語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6096000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10202B"/>
                </a:solidFill>
                <a:latin typeface="Space Grotesk"/>
                <a:ea typeface="PingFang SC"/>
              </a:rPr>
              <a:t>請核准預算與方案，即刻啟動預熱期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2578100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PingFang SC"/>
              </a:rPr>
              <a:t>焙茶燕麥拿鐵秋季上市推廣企劃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1200" y="2196108"/>
            <a:ext cx="10769600" cy="4001492"/>
          </a:xfrm>
          <a:prstGeom prst="roundRect">
            <a:avLst>
              <a:gd name="adj" fmla="val 2221"/>
            </a:avLst>
          </a:prstGeom>
          <a:solidFill>
            <a:srgbClr val="123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90600" y="2730401"/>
            <a:ext cx="10210800" cy="4577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90600" y="3181846"/>
            <a:ext cx="10210800" cy="6350"/>
          </a:xfrm>
          <a:prstGeom prst="rect">
            <a:avLst/>
          </a:prstGeom>
          <a:solidFill>
            <a:srgbClr val="1B41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600" y="2707541"/>
            <a:ext cx="965200" cy="34988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755"/>
              </a:lnSpc>
            </a:pPr>
            <a:r>
              <a:rPr sz="1900" b="1" i="0">
                <a:solidFill>
                  <a:srgbClr val="F2F7F9"/>
                </a:solidFill>
                <a:latin typeface="Space Grotesk"/>
                <a:ea typeface="PingFang SC"/>
              </a:rPr>
              <a:t>核准預算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82430" y="2768501"/>
            <a:ext cx="3610570" cy="2762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5"/>
              </a:lnSpc>
            </a:pPr>
            <a:r>
              <a:rPr sz="1500" b="0" i="0">
                <a:solidFill>
                  <a:srgbClr val="A9C2CC"/>
                </a:solidFill>
                <a:latin typeface="Manrope"/>
                <a:ea typeface="PingFang SC"/>
              </a:rPr>
              <a:t>核定 130 萬元預算，以社群媒體為重心投放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90600" y="3315196"/>
            <a:ext cx="10210800" cy="4577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90600" y="3766641"/>
            <a:ext cx="10210800" cy="6350"/>
          </a:xfrm>
          <a:prstGeom prst="rect">
            <a:avLst/>
          </a:prstGeom>
          <a:solidFill>
            <a:srgbClr val="1B41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600" y="3292336"/>
            <a:ext cx="965200" cy="34988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755"/>
              </a:lnSpc>
            </a:pPr>
            <a:r>
              <a:rPr sz="1900" b="1" i="0">
                <a:solidFill>
                  <a:srgbClr val="F2F7F9"/>
                </a:solidFill>
                <a:latin typeface="Space Grotesk"/>
                <a:ea typeface="PingFang SC"/>
              </a:rPr>
              <a:t>即刻啟動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82430" y="3353296"/>
            <a:ext cx="4151015" cy="2762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5"/>
              </a:lnSpc>
            </a:pPr>
            <a:r>
              <a:rPr sz="1500" b="0" i="0">
                <a:solidFill>
                  <a:srgbClr val="A9C2CC"/>
                </a:solidFill>
                <a:latin typeface="Manrope"/>
                <a:ea typeface="PingFang SC"/>
              </a:rPr>
              <a:t>核准後 1 週內完成素材與投放設定，開始蓄積聲量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90600" y="3899991"/>
            <a:ext cx="10210800" cy="4577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90600" y="4351437"/>
            <a:ext cx="10210800" cy="6350"/>
          </a:xfrm>
          <a:prstGeom prst="rect">
            <a:avLst/>
          </a:prstGeom>
          <a:solidFill>
            <a:srgbClr val="1B41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0600" y="3877131"/>
            <a:ext cx="965200" cy="34988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755"/>
              </a:lnSpc>
            </a:pPr>
            <a:r>
              <a:rPr sz="1900" b="1" i="0">
                <a:solidFill>
                  <a:srgbClr val="F2F7F9"/>
                </a:solidFill>
                <a:latin typeface="Space Grotesk"/>
                <a:ea typeface="PingFang SC"/>
              </a:rPr>
              <a:t>鎖定目標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82430" y="3938091"/>
            <a:ext cx="2827635" cy="2762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5"/>
              </a:lnSpc>
            </a:pPr>
            <a:r>
              <a:rPr sz="1500" b="0" i="0">
                <a:solidFill>
                  <a:srgbClr val="A9C2CC"/>
                </a:solidFill>
                <a:latin typeface="Manrope"/>
                <a:ea typeface="PingFang SC"/>
              </a:rPr>
              <a:t>首月以 2 萬杯、5,000 會員為目標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90600" y="4484787"/>
            <a:ext cx="10210800" cy="4577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90600" y="4936232"/>
            <a:ext cx="10210800" cy="6350"/>
          </a:xfrm>
          <a:prstGeom prst="rect">
            <a:avLst/>
          </a:prstGeom>
          <a:solidFill>
            <a:srgbClr val="1B41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90600" y="4461927"/>
            <a:ext cx="965200" cy="34988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755"/>
              </a:lnSpc>
            </a:pPr>
            <a:r>
              <a:rPr sz="1900" b="1" i="0">
                <a:solidFill>
                  <a:srgbClr val="F2F7F9"/>
                </a:solidFill>
                <a:latin typeface="Space Grotesk"/>
                <a:ea typeface="PingFang SC"/>
              </a:rPr>
              <a:t>持續回報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82430" y="4522887"/>
            <a:ext cx="3039070" cy="2762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5"/>
              </a:lnSpc>
            </a:pPr>
            <a:r>
              <a:rPr sz="1500" b="0" i="0">
                <a:solidFill>
                  <a:srgbClr val="A9C2CC"/>
                </a:solidFill>
                <a:latin typeface="Manrope"/>
                <a:ea typeface="PingFang SC"/>
              </a:rPr>
              <a:t>每週回報數據成效，第 3 週校準投放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90600" y="5183882"/>
            <a:ext cx="3098800" cy="479425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206500" y="5275957"/>
            <a:ext cx="2667000" cy="2762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5"/>
              </a:lnSpc>
            </a:pPr>
            <a:r>
              <a:rPr sz="1500" b="1" i="0">
                <a:solidFill>
                  <a:srgbClr val="FFFFFF"/>
                </a:solidFill>
                <a:latin typeface="Manrope"/>
                <a:ea typeface="PingFang SC"/>
              </a:rPr>
              <a:t>核准後即刻啟動，搶攻秋季市場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1200" y="6477665"/>
            <a:ext cx="105023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Tsukiao Coffee 焙茶燕麥拿鐵秋季上市推廣企劃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